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0"/>
  </p:notesMasterIdLst>
  <p:handoutMasterIdLst>
    <p:handoutMasterId r:id="rId31"/>
  </p:handoutMasterIdLst>
  <p:sldIdLst>
    <p:sldId id="312" r:id="rId5"/>
    <p:sldId id="307" r:id="rId6"/>
    <p:sldId id="323" r:id="rId7"/>
    <p:sldId id="324" r:id="rId8"/>
    <p:sldId id="325" r:id="rId9"/>
    <p:sldId id="327" r:id="rId10"/>
    <p:sldId id="326" r:id="rId11"/>
    <p:sldId id="304" r:id="rId12"/>
    <p:sldId id="281" r:id="rId13"/>
    <p:sldId id="282" r:id="rId14"/>
    <p:sldId id="315" r:id="rId15"/>
    <p:sldId id="319" r:id="rId16"/>
    <p:sldId id="317" r:id="rId17"/>
    <p:sldId id="318" r:id="rId18"/>
    <p:sldId id="321" r:id="rId19"/>
    <p:sldId id="322" r:id="rId20"/>
    <p:sldId id="336" r:id="rId21"/>
    <p:sldId id="328" r:id="rId22"/>
    <p:sldId id="329" r:id="rId23"/>
    <p:sldId id="330" r:id="rId24"/>
    <p:sldId id="331" r:id="rId25"/>
    <p:sldId id="332" r:id="rId26"/>
    <p:sldId id="333" r:id="rId27"/>
    <p:sldId id="334" r:id="rId28"/>
    <p:sldId id="297" r:id="rId2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68" d="100"/>
          <a:sy n="68" d="100"/>
        </p:scale>
        <p:origin x="616" y="6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0951-DC36-7193-0D0F-C3F54F633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1873F-9B58-E0C3-785E-2A926C916E7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7E9B01A-21CF-6EE8-FAA6-8A1943642666}"/>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68984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youtube.com/@HathorNetwork" TargetMode="External"/><Relationship Id="rId3" Type="http://schemas.openxmlformats.org/officeDocument/2006/relationships/hyperlink" Target="https://chatgpt.com/share/67f22547-806c-8004-a55d-440ab883560a" TargetMode="External"/><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ocs.hathor.network/" TargetMode="Externa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hyperlink" Target="https://github.com/HathorNetwork" TargetMode="External"/><Relationship Id="rId9"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hyperlink" Target="https://merge.rocks/blog/what-is-the-difference-between-telegram-mini-app-and-telegram-bot" TargetMode="External"/><Relationship Id="rId7" Type="http://schemas.openxmlformats.org/officeDocument/2006/relationships/hyperlink" Target="https://youtu.be/xrm0emiRGMk?si=jdlvXEFPQzFeKE9v"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hyperlink" Target="https://github.com/thirdweb-example/tg-mini-app-youtube" TargetMode="External"/><Relationship Id="rId4" Type="http://schemas.openxmlformats.org/officeDocument/2006/relationships/hyperlink" Target="https://core.telegram.org/bots/webapp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transfi.com/blog/what-is-a-testnet-blockchain-testnets-explained"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thorNetwork/hathor-wallet-lib.gi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github.com/HathorNetwork/hathor-wallet-li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yopblip/tg-stars-mini-app.git" TargetMode="External"/><Relationship Id="rId7" Type="http://schemas.openxmlformats.org/officeDocument/2006/relationships/hyperlink" Target="https://github.com/trumanfun/NFTs-AI-mint-and-Marketplace"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s://github.com/ageorge95/WILLOW-chia-forks-instant-wallet-balance" TargetMode="External"/><Relationship Id="rId5" Type="http://schemas.openxmlformats.org/officeDocument/2006/relationships/hyperlink" Target="https://github.com/moonshotcollective/tip.party" TargetMode="External"/><Relationship Id="rId4" Type="http://schemas.openxmlformats.org/officeDocument/2006/relationships/hyperlink" Target="https://github.com/HathorNetwork/hathor-wallet-lib.gi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youtu.be/g62jbEVLXx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hathor.network/" TargetMode="External"/><Relationship Id="rId1" Type="http://schemas.openxmlformats.org/officeDocument/2006/relationships/slideLayout" Target="../slideLayouts/slideLayout1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hathor.network/" TargetMode="External"/><Relationship Id="rId1" Type="http://schemas.openxmlformats.org/officeDocument/2006/relationships/slideLayout" Target="../slideLayouts/slideLayout1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hyperlink" Target="https://hathor.network/" TargetMode="External"/><Relationship Id="rId1" Type="http://schemas.openxmlformats.org/officeDocument/2006/relationships/slideLayout" Target="../slideLayouts/slideLayout1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webp"/><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mckinsey.com/featured-insights/mckinsey-explainers/what-is-web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968919" y="282238"/>
            <a:ext cx="6392421" cy="3831221"/>
          </a:xfrm>
        </p:spPr>
        <p:txBody>
          <a:bodyPr anchor="ctr"/>
          <a:lstStyle/>
          <a:p>
            <a:r>
              <a:rPr lang="en-US" dirty="0" err="1"/>
              <a:t>HaTHOR</a:t>
            </a:r>
            <a:br>
              <a:rPr lang="en-US" dirty="0"/>
            </a:br>
            <a:r>
              <a:rPr lang="en-US" dirty="0"/>
              <a:t>NETWORK</a:t>
            </a:r>
          </a:p>
        </p:txBody>
      </p:sp>
      <p:sp>
        <p:nvSpPr>
          <p:cNvPr id="3" name="TextBox 2">
            <a:extLst>
              <a:ext uri="{FF2B5EF4-FFF2-40B4-BE49-F238E27FC236}">
                <a16:creationId xmlns:a16="http://schemas.microsoft.com/office/drawing/2014/main" id="{82714E2B-575E-19CC-1A34-51759D925B06}"/>
              </a:ext>
            </a:extLst>
          </p:cNvPr>
          <p:cNvSpPr txBox="1"/>
          <p:nvPr/>
        </p:nvSpPr>
        <p:spPr>
          <a:xfrm>
            <a:off x="1967060" y="5380672"/>
            <a:ext cx="8257880" cy="1477328"/>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​Hathor Network is a blockchain platform designed to provide a scalable and user-friendly environment for digital asset creation and transactions. By integrating both blockchain and Directed Acyclic Graph (DAG) technologies, it achieves high scalability and decentralization, addressing common challenges in traditional blockchain systems. ​</a:t>
            </a:r>
          </a:p>
        </p:txBody>
      </p:sp>
      <p:sp>
        <p:nvSpPr>
          <p:cNvPr id="4" name="TextBox 3">
            <a:extLst>
              <a:ext uri="{FF2B5EF4-FFF2-40B4-BE49-F238E27FC236}">
                <a16:creationId xmlns:a16="http://schemas.microsoft.com/office/drawing/2014/main" id="{B323FD9F-8982-7316-BE55-D33EB7B734DB}"/>
              </a:ext>
            </a:extLst>
          </p:cNvPr>
          <p:cNvSpPr txBox="1"/>
          <p:nvPr/>
        </p:nvSpPr>
        <p:spPr>
          <a:xfrm>
            <a:off x="10659208" y="6400800"/>
            <a:ext cx="1532792" cy="369332"/>
          </a:xfrm>
          <a:prstGeom prst="rect">
            <a:avLst/>
          </a:prstGeom>
          <a:noFill/>
        </p:spPr>
        <p:txBody>
          <a:bodyPr wrap="none" rtlCol="0">
            <a:spAutoFit/>
          </a:bodyPr>
          <a:lstStyle/>
          <a:p>
            <a:r>
              <a:rPr lang="en-US" dirty="0">
                <a:solidFill>
                  <a:schemeClr val="accent3">
                    <a:lumMod val="75000"/>
                  </a:schemeClr>
                </a:solidFill>
              </a:rPr>
              <a:t>Reference: </a:t>
            </a:r>
            <a:r>
              <a:rPr lang="en-US" dirty="0">
                <a:solidFill>
                  <a:schemeClr val="accent3">
                    <a:lumMod val="75000"/>
                  </a:schemeClr>
                </a:solidFill>
                <a:hlinkClick r:id="rId3"/>
              </a:rPr>
              <a:t>[1]</a:t>
            </a:r>
            <a:endParaRPr lang="en-US" dirty="0">
              <a:solidFill>
                <a:schemeClr val="accent3">
                  <a:lumMod val="75000"/>
                </a:schemeClr>
              </a:solidFill>
            </a:endParaRPr>
          </a:p>
        </p:txBody>
      </p:sp>
      <p:pic>
        <p:nvPicPr>
          <p:cNvPr id="2050" name="Picture 2" descr="Github Logo - Free social media icons">
            <a:hlinkClick r:id="rId4"/>
            <a:extLst>
              <a:ext uri="{FF2B5EF4-FFF2-40B4-BE49-F238E27FC236}">
                <a16:creationId xmlns:a16="http://schemas.microsoft.com/office/drawing/2014/main" id="{DA0AB01C-F2E5-2E90-D59A-42310ADFC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2878" y="1110297"/>
            <a:ext cx="356134" cy="356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6"/>
            <a:extLst>
              <a:ext uri="{FF2B5EF4-FFF2-40B4-BE49-F238E27FC236}">
                <a16:creationId xmlns:a16="http://schemas.microsoft.com/office/drawing/2014/main" id="{B1425CC1-938D-472E-7970-9C0147210C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7061" y="1060297"/>
            <a:ext cx="456135" cy="4561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8"/>
            <a:extLst>
              <a:ext uri="{FF2B5EF4-FFF2-40B4-BE49-F238E27FC236}">
                <a16:creationId xmlns:a16="http://schemas.microsoft.com/office/drawing/2014/main" id="{A518660C-E10F-D8E1-CC24-23264E2155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4090" y="1099651"/>
            <a:ext cx="538881" cy="3774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thor Network · GitHub">
            <a:extLst>
              <a:ext uri="{FF2B5EF4-FFF2-40B4-BE49-F238E27FC236}">
                <a16:creationId xmlns:a16="http://schemas.microsoft.com/office/drawing/2014/main" id="{85DDB0A6-76BB-62A6-A634-7501B893F6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5234" y="3002430"/>
            <a:ext cx="1399787" cy="139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08939" y="884318"/>
            <a:ext cx="7965461" cy="994164"/>
          </a:xfrm>
        </p:spPr>
        <p:txBody>
          <a:bodyPr/>
          <a:lstStyle/>
          <a:p>
            <a:r>
              <a:rPr lang="en-US" dirty="0"/>
              <a:t>Telegram MINI Apps</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08939" y="2733587"/>
            <a:ext cx="3892609" cy="3643149"/>
          </a:xfrm>
        </p:spPr>
        <p:txBody>
          <a:bodyPr>
            <a:normAutofit/>
          </a:bodyPr>
          <a:lstStyle/>
          <a:p>
            <a:r>
              <a:rPr lang="en-US" sz="2000" dirty="0"/>
              <a:t>With Mini Apps developers can use JavaScript to create infinitely flexible interfaces that can be launched right inside Telegram – and can completely replace any website.</a:t>
            </a:r>
          </a:p>
          <a:p>
            <a:endParaRPr lang="en-US" sz="2000" dirty="0"/>
          </a:p>
        </p:txBody>
      </p:sp>
      <p:sp>
        <p:nvSpPr>
          <p:cNvPr id="4" name="TextBox 3">
            <a:extLst>
              <a:ext uri="{FF2B5EF4-FFF2-40B4-BE49-F238E27FC236}">
                <a16:creationId xmlns:a16="http://schemas.microsoft.com/office/drawing/2014/main" id="{75381560-E253-C556-80DD-7F73486D4126}"/>
              </a:ext>
            </a:extLst>
          </p:cNvPr>
          <p:cNvSpPr txBox="1"/>
          <p:nvPr/>
        </p:nvSpPr>
        <p:spPr>
          <a:xfrm>
            <a:off x="9950145" y="32448"/>
            <a:ext cx="1863011" cy="369332"/>
          </a:xfrm>
          <a:prstGeom prst="rect">
            <a:avLst/>
          </a:prstGeom>
          <a:noFill/>
        </p:spPr>
        <p:txBody>
          <a:bodyPr wrap="none" rtlCol="0">
            <a:spAutoFit/>
          </a:bodyPr>
          <a:lstStyle/>
          <a:p>
            <a:r>
              <a:rPr lang="en-US" dirty="0">
                <a:solidFill>
                  <a:schemeClr val="accent6">
                    <a:lumMod val="75000"/>
                  </a:schemeClr>
                </a:solidFill>
              </a:rPr>
              <a:t>Reference: </a:t>
            </a:r>
            <a:r>
              <a:rPr lang="en-US" dirty="0">
                <a:solidFill>
                  <a:schemeClr val="accent6">
                    <a:lumMod val="75000"/>
                  </a:schemeClr>
                </a:solidFill>
                <a:hlinkClick r:id="rId3"/>
              </a:rPr>
              <a:t>[1]</a:t>
            </a:r>
            <a:r>
              <a:rPr lang="en-US" dirty="0">
                <a:solidFill>
                  <a:schemeClr val="accent6">
                    <a:lumMod val="75000"/>
                  </a:schemeClr>
                </a:solidFill>
              </a:rPr>
              <a:t> </a:t>
            </a:r>
            <a:r>
              <a:rPr lang="en-US" dirty="0">
                <a:solidFill>
                  <a:schemeClr val="accent6">
                    <a:lumMod val="75000"/>
                  </a:schemeClr>
                </a:solidFill>
                <a:hlinkClick r:id="rId4"/>
              </a:rPr>
              <a:t>[2]</a:t>
            </a:r>
            <a:endParaRPr lang="en-US" dirty="0">
              <a:solidFill>
                <a:schemeClr val="accent6">
                  <a:lumMod val="75000"/>
                </a:schemeClr>
              </a:solidFill>
            </a:endParaRPr>
          </a:p>
        </p:txBody>
      </p:sp>
      <p:sp>
        <p:nvSpPr>
          <p:cNvPr id="7" name="TextBox 6">
            <a:extLst>
              <a:ext uri="{FF2B5EF4-FFF2-40B4-BE49-F238E27FC236}">
                <a16:creationId xmlns:a16="http://schemas.microsoft.com/office/drawing/2014/main" id="{CFE12FE3-1FEB-BBF9-912D-12C3EAD3EBB6}"/>
              </a:ext>
            </a:extLst>
          </p:cNvPr>
          <p:cNvSpPr txBox="1"/>
          <p:nvPr/>
        </p:nvSpPr>
        <p:spPr>
          <a:xfrm>
            <a:off x="5779170" y="360723"/>
            <a:ext cx="6305893" cy="369332"/>
          </a:xfrm>
          <a:prstGeom prst="rect">
            <a:avLst/>
          </a:prstGeom>
          <a:noFill/>
        </p:spPr>
        <p:txBody>
          <a:bodyPr wrap="none" rtlCol="0">
            <a:spAutoFit/>
          </a:bodyPr>
          <a:lstStyle/>
          <a:p>
            <a:r>
              <a:rPr lang="en-US" dirty="0">
                <a:solidFill>
                  <a:schemeClr val="accent6">
                    <a:lumMod val="75000"/>
                  </a:schemeClr>
                </a:solidFill>
              </a:rPr>
              <a:t>(</a:t>
            </a:r>
            <a:r>
              <a:rPr lang="en-US" dirty="0" err="1">
                <a:solidFill>
                  <a:schemeClr val="accent6">
                    <a:lumMod val="75000"/>
                  </a:schemeClr>
                </a:solidFill>
              </a:rPr>
              <a:t>Rockpaper</a:t>
            </a:r>
            <a:r>
              <a:rPr lang="en-US" dirty="0">
                <a:solidFill>
                  <a:schemeClr val="accent6">
                    <a:lumMod val="75000"/>
                  </a:schemeClr>
                </a:solidFill>
              </a:rPr>
              <a:t> </a:t>
            </a:r>
            <a:r>
              <a:rPr lang="en-US" dirty="0" err="1">
                <a:solidFill>
                  <a:schemeClr val="accent6">
                    <a:lumMod val="75000"/>
                  </a:schemeClr>
                </a:solidFill>
              </a:rPr>
              <a:t>onchain</a:t>
            </a:r>
            <a:r>
              <a:rPr lang="en-US" dirty="0">
                <a:solidFill>
                  <a:schemeClr val="accent6">
                    <a:lumMod val="75000"/>
                  </a:schemeClr>
                </a:solidFill>
              </a:rPr>
              <a:t>)Example of Telegram mini app Repo: </a:t>
            </a:r>
            <a:r>
              <a:rPr lang="en-US" dirty="0">
                <a:solidFill>
                  <a:schemeClr val="accent6">
                    <a:lumMod val="75000"/>
                  </a:schemeClr>
                </a:solidFill>
                <a:hlinkClick r:id="rId5"/>
              </a:rPr>
              <a:t>[1]</a:t>
            </a:r>
            <a:endParaRPr lang="en-US" dirty="0">
              <a:solidFill>
                <a:schemeClr val="accent6">
                  <a:lumMod val="75000"/>
                </a:schemeClr>
              </a:solidFill>
            </a:endParaRPr>
          </a:p>
        </p:txBody>
      </p:sp>
      <p:pic>
        <p:nvPicPr>
          <p:cNvPr id="9" name="Picture 8">
            <a:extLst>
              <a:ext uri="{FF2B5EF4-FFF2-40B4-BE49-F238E27FC236}">
                <a16:creationId xmlns:a16="http://schemas.microsoft.com/office/drawing/2014/main" id="{9EF9CEAA-AC99-4C76-EAFD-097E8B894CCE}"/>
              </a:ext>
            </a:extLst>
          </p:cNvPr>
          <p:cNvPicPr>
            <a:picLocks noChangeAspect="1"/>
          </p:cNvPicPr>
          <p:nvPr/>
        </p:nvPicPr>
        <p:blipFill>
          <a:blip r:embed="rId6"/>
          <a:stretch>
            <a:fillRect/>
          </a:stretch>
        </p:blipFill>
        <p:spPr>
          <a:xfrm>
            <a:off x="4101548" y="2375564"/>
            <a:ext cx="8090452" cy="4490011"/>
          </a:xfrm>
          <a:prstGeom prst="rect">
            <a:avLst/>
          </a:prstGeom>
        </p:spPr>
      </p:pic>
      <p:sp>
        <p:nvSpPr>
          <p:cNvPr id="10" name="TextBox 9">
            <a:extLst>
              <a:ext uri="{FF2B5EF4-FFF2-40B4-BE49-F238E27FC236}">
                <a16:creationId xmlns:a16="http://schemas.microsoft.com/office/drawing/2014/main" id="{6AE87600-CF60-6F2C-056F-DE3571670DFF}"/>
              </a:ext>
            </a:extLst>
          </p:cNvPr>
          <p:cNvSpPr txBox="1"/>
          <p:nvPr/>
        </p:nvSpPr>
        <p:spPr>
          <a:xfrm>
            <a:off x="9497726" y="776740"/>
            <a:ext cx="2334678" cy="369332"/>
          </a:xfrm>
          <a:prstGeom prst="rect">
            <a:avLst/>
          </a:prstGeom>
          <a:noFill/>
        </p:spPr>
        <p:txBody>
          <a:bodyPr wrap="none" rtlCol="0">
            <a:spAutoFit/>
          </a:bodyPr>
          <a:lstStyle/>
          <a:p>
            <a:r>
              <a:rPr lang="en-US" dirty="0">
                <a:solidFill>
                  <a:schemeClr val="accent6">
                    <a:lumMod val="75000"/>
                  </a:schemeClr>
                </a:solidFill>
              </a:rPr>
              <a:t>ERC20 MINI App: </a:t>
            </a:r>
            <a:r>
              <a:rPr lang="en-US" dirty="0">
                <a:solidFill>
                  <a:schemeClr val="accent6">
                    <a:lumMod val="75000"/>
                  </a:schemeClr>
                </a:solidFill>
                <a:hlinkClick r:id="rId7"/>
              </a:rPr>
              <a:t>[1]</a:t>
            </a:r>
            <a:endParaRPr lang="en-US" dirty="0">
              <a:solidFill>
                <a:schemeClr val="accent6">
                  <a:lumMod val="75000"/>
                </a:schemeClr>
              </a:solidFill>
            </a:endParaRPr>
          </a:p>
        </p:txBody>
      </p:sp>
    </p:spTree>
    <p:extLst>
      <p:ext uri="{BB962C8B-B14F-4D97-AF65-F5344CB8AC3E}">
        <p14:creationId xmlns:p14="http://schemas.microsoft.com/office/powerpoint/2010/main" val="68568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661736" y="433137"/>
            <a:ext cx="2622885" cy="565104"/>
          </a:xfrm>
        </p:spPr>
        <p:txBody>
          <a:bodyPr/>
          <a:lstStyle/>
          <a:p>
            <a:r>
              <a:rPr lang="en-US" dirty="0" err="1"/>
              <a:t>Testnet</a:t>
            </a:r>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661736" y="1460818"/>
            <a:ext cx="5329990" cy="3183371"/>
          </a:xfrm>
        </p:spPr>
        <p:txBody>
          <a:bodyPr>
            <a:noAutofit/>
          </a:bodyPr>
          <a:lstStyle/>
          <a:p>
            <a:pPr marL="342900" indent="-342900">
              <a:buFont typeface="Arial" panose="020B0604020202020204" pitchFamily="34" charset="0"/>
              <a:buChar char="•"/>
            </a:pPr>
            <a:r>
              <a:rPr lang="en-US" sz="2000" b="0" i="0" dirty="0">
                <a:solidFill>
                  <a:schemeClr val="accent3">
                    <a:lumMod val="75000"/>
                  </a:schemeClr>
                </a:solidFill>
                <a:effectLst/>
                <a:latin typeface="family"/>
              </a:rPr>
              <a:t>A </a:t>
            </a:r>
            <a:r>
              <a:rPr lang="en-US" sz="2000" b="0" i="0" dirty="0" err="1">
                <a:solidFill>
                  <a:schemeClr val="accent3">
                    <a:lumMod val="75000"/>
                  </a:schemeClr>
                </a:solidFill>
                <a:effectLst/>
                <a:latin typeface="family"/>
              </a:rPr>
              <a:t>testnet</a:t>
            </a:r>
            <a:r>
              <a:rPr lang="en-US" sz="2000" b="0" i="0" dirty="0">
                <a:solidFill>
                  <a:schemeClr val="accent3">
                    <a:lumMod val="75000"/>
                  </a:schemeClr>
                </a:solidFill>
                <a:effectLst/>
                <a:latin typeface="family"/>
              </a:rPr>
              <a:t>, in the realm of cryptocurrencies, refers to a separate blockchain network specifically designed for testing purposes. </a:t>
            </a:r>
          </a:p>
          <a:p>
            <a:pPr marL="342900" indent="-342900">
              <a:buFont typeface="Arial" panose="020B0604020202020204" pitchFamily="34" charset="0"/>
              <a:buChar char="•"/>
            </a:pPr>
            <a:r>
              <a:rPr lang="en-US" sz="2000" b="0" i="0" dirty="0">
                <a:solidFill>
                  <a:schemeClr val="accent3">
                    <a:lumMod val="75000"/>
                  </a:schemeClr>
                </a:solidFill>
                <a:effectLst/>
                <a:latin typeface="family"/>
              </a:rPr>
              <a:t>It allows people involved in the crypto industry, such as companies, protocols, and blockchain networks, to experiment and evaluate their developments without risking real assets or interfering with the </a:t>
            </a:r>
            <a:r>
              <a:rPr lang="en-US" sz="2000" b="0" i="0" dirty="0" err="1">
                <a:solidFill>
                  <a:schemeClr val="accent3">
                    <a:lumMod val="75000"/>
                  </a:schemeClr>
                </a:solidFill>
                <a:effectLst/>
                <a:latin typeface="family"/>
              </a:rPr>
              <a:t>mainnet</a:t>
            </a:r>
            <a:r>
              <a:rPr lang="en-US" sz="2000" b="0" i="0" dirty="0">
                <a:solidFill>
                  <a:schemeClr val="accent3">
                    <a:lumMod val="75000"/>
                  </a:schemeClr>
                </a:solidFill>
                <a:effectLst/>
                <a:latin typeface="family"/>
              </a:rPr>
              <a:t>, the live blockchain network.</a:t>
            </a:r>
          </a:p>
          <a:p>
            <a:pPr marL="342900" indent="-342900">
              <a:buFont typeface="Arial" panose="020B0604020202020204" pitchFamily="34" charset="0"/>
              <a:buChar char="•"/>
            </a:pPr>
            <a:r>
              <a:rPr lang="en-US" sz="2000" b="0" i="0" dirty="0">
                <a:solidFill>
                  <a:schemeClr val="accent3">
                    <a:lumMod val="75000"/>
                  </a:schemeClr>
                </a:solidFill>
                <a:effectLst/>
                <a:latin typeface="family"/>
              </a:rPr>
              <a:t> </a:t>
            </a:r>
            <a:r>
              <a:rPr lang="en-US" sz="2000" b="0" i="0" dirty="0" err="1">
                <a:solidFill>
                  <a:schemeClr val="accent3">
                    <a:lumMod val="75000"/>
                  </a:schemeClr>
                </a:solidFill>
                <a:effectLst/>
                <a:latin typeface="family"/>
              </a:rPr>
              <a:t>Testnets</a:t>
            </a:r>
            <a:r>
              <a:rPr lang="en-US" sz="2000" b="0" i="0" dirty="0">
                <a:solidFill>
                  <a:schemeClr val="accent3">
                    <a:lumMod val="75000"/>
                  </a:schemeClr>
                </a:solidFill>
                <a:effectLst/>
                <a:latin typeface="family"/>
              </a:rPr>
              <a:t> simulate the functionalities of a blockchain network, enabling developers to identify and rectify any potential issues or vulnerabilities before deploying their projects on the </a:t>
            </a:r>
            <a:r>
              <a:rPr lang="en-US" sz="2000" b="0" i="0" dirty="0" err="1">
                <a:solidFill>
                  <a:schemeClr val="accent3">
                    <a:lumMod val="75000"/>
                  </a:schemeClr>
                </a:solidFill>
                <a:effectLst/>
                <a:latin typeface="family"/>
              </a:rPr>
              <a:t>mainnet</a:t>
            </a:r>
            <a:r>
              <a:rPr lang="en-US" sz="2000" b="0" i="0" dirty="0">
                <a:solidFill>
                  <a:schemeClr val="accent3">
                    <a:lumMod val="75000"/>
                  </a:schemeClr>
                </a:solidFill>
                <a:effectLst/>
                <a:latin typeface="family"/>
              </a:rPr>
              <a:t>. </a:t>
            </a:r>
            <a:endParaRPr lang="en-US" sz="2000" dirty="0">
              <a:solidFill>
                <a:schemeClr val="accent3">
                  <a:lumMod val="75000"/>
                </a:schemeClr>
              </a:solidFill>
            </a:endParaRPr>
          </a:p>
        </p:txBody>
      </p:sp>
      <p:pic>
        <p:nvPicPr>
          <p:cNvPr id="5122" name="Picture 2" descr="Testnet - Cryptocurrencies | IQ.wiki">
            <a:extLst>
              <a:ext uri="{FF2B5EF4-FFF2-40B4-BE49-F238E27FC236}">
                <a16:creationId xmlns:a16="http://schemas.microsoft.com/office/drawing/2014/main" id="{63E6900B-BD1F-28AB-EFE3-506845594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98082"/>
            <a:ext cx="5926472" cy="44417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3D4629-5CF1-97DC-7504-03AFA21D6927}"/>
              </a:ext>
            </a:extLst>
          </p:cNvPr>
          <p:cNvSpPr txBox="1"/>
          <p:nvPr/>
        </p:nvSpPr>
        <p:spPr>
          <a:xfrm>
            <a:off x="10489680" y="370420"/>
            <a:ext cx="1532792" cy="369332"/>
          </a:xfrm>
          <a:prstGeom prst="rect">
            <a:avLst/>
          </a:prstGeom>
          <a:noFill/>
        </p:spPr>
        <p:txBody>
          <a:bodyPr wrap="none" rtlCol="0">
            <a:spAutoFit/>
          </a:bodyPr>
          <a:lstStyle/>
          <a:p>
            <a:r>
              <a:rPr lang="en-US" dirty="0">
                <a:solidFill>
                  <a:schemeClr val="accent6">
                    <a:lumMod val="60000"/>
                    <a:lumOff val="40000"/>
                  </a:schemeClr>
                </a:solidFill>
              </a:rPr>
              <a:t>Reference: </a:t>
            </a:r>
            <a:r>
              <a:rPr lang="en-US" dirty="0">
                <a:solidFill>
                  <a:schemeClr val="accent6">
                    <a:lumMod val="60000"/>
                    <a:lumOff val="40000"/>
                  </a:schemeClr>
                </a:solidFill>
                <a:hlinkClick r:id="rId4"/>
              </a:rPr>
              <a:t>[1]</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246859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418216" y="598791"/>
            <a:ext cx="9879437" cy="980844"/>
          </a:xfrm>
        </p:spPr>
        <p:txBody>
          <a:bodyPr/>
          <a:lstStyle/>
          <a:p>
            <a:r>
              <a:rPr lang="en-US" dirty="0"/>
              <a:t>IDEA</a:t>
            </a: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418216" y="1721227"/>
            <a:ext cx="9875463" cy="3704266"/>
          </a:xfrm>
        </p:spPr>
        <p:txBody>
          <a:bodyPr/>
          <a:lstStyle/>
          <a:p>
            <a:r>
              <a:rPr lang="en-US" sz="2400" dirty="0"/>
              <a:t>Theme: Telegram Mini Apps – The Next Frontier in Web3 Adoption</a:t>
            </a:r>
          </a:p>
          <a:p>
            <a:endParaRPr lang="en-US" sz="2400" dirty="0"/>
          </a:p>
          <a:p>
            <a:r>
              <a:rPr lang="en-US" sz="2400" dirty="0"/>
              <a:t>Topic: Token-based communities – Enable frictionless P2P payments, tipping, and tokenized membership systems.</a:t>
            </a:r>
          </a:p>
          <a:p>
            <a:endParaRPr lang="en-US" sz="2400" dirty="0"/>
          </a:p>
          <a:p>
            <a:r>
              <a:rPr lang="en-US" sz="2400" dirty="0"/>
              <a:t>Project Idea: Token-Based Communities via Telegram Mini App (Powered by Hathor Network)</a:t>
            </a:r>
          </a:p>
        </p:txBody>
      </p:sp>
    </p:spTree>
    <p:extLst>
      <p:ext uri="{BB962C8B-B14F-4D97-AF65-F5344CB8AC3E}">
        <p14:creationId xmlns:p14="http://schemas.microsoft.com/office/powerpoint/2010/main" val="396999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611747" y="730357"/>
            <a:ext cx="5813116" cy="557022"/>
          </a:xfrm>
        </p:spPr>
        <p:txBody>
          <a:bodyPr/>
          <a:lstStyle/>
          <a:p>
            <a:pPr algn="l"/>
            <a:r>
              <a:rPr lang="en-US" sz="4000" b="1" i="0" dirty="0">
                <a:solidFill>
                  <a:schemeClr val="accent6">
                    <a:lumMod val="75000"/>
                  </a:schemeClr>
                </a:solidFill>
                <a:effectLst/>
                <a:latin typeface="-apple-system"/>
              </a:rPr>
              <a:t>Hathor Wallet Library</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385011" y="1472341"/>
            <a:ext cx="5813116" cy="4143375"/>
          </a:xfrm>
        </p:spPr>
        <p:txBody>
          <a:bodyPr>
            <a:normAutofit/>
          </a:bodyPr>
          <a:lstStyle/>
          <a:p>
            <a:pPr marL="285750" indent="-285750">
              <a:buFont typeface="Arial" panose="020B0604020202020204" pitchFamily="34" charset="0"/>
              <a:buChar char="•"/>
            </a:pPr>
            <a:r>
              <a:rPr lang="en-US" dirty="0">
                <a:solidFill>
                  <a:schemeClr val="accent6">
                    <a:lumMod val="75000"/>
                  </a:schemeClr>
                </a:solidFill>
              </a:rPr>
              <a:t>GIT Repo: </a:t>
            </a:r>
            <a:r>
              <a:rPr lang="en-US" dirty="0">
                <a:solidFill>
                  <a:schemeClr val="accent6">
                    <a:lumMod val="75000"/>
                  </a:schemeClr>
                </a:solidFill>
                <a:hlinkClick r:id="rId3">
                  <a:extLst>
                    <a:ext uri="{A12FA001-AC4F-418D-AE19-62706E023703}">
                      <ahyp:hlinkClr xmlns:ahyp="http://schemas.microsoft.com/office/drawing/2018/hyperlinkcolor" val="tx"/>
                    </a:ext>
                  </a:extLst>
                </a:hlinkClick>
              </a:rPr>
              <a:t>https://github.com/HathorNetwork/hathor-wallet-lib.git</a:t>
            </a:r>
            <a:endParaRPr lang="en-US" dirty="0">
              <a:solidFill>
                <a:schemeClr val="accent6">
                  <a:lumMod val="75000"/>
                </a:schemeClr>
              </a:solidFill>
            </a:endParaRPr>
          </a:p>
          <a:p>
            <a:pPr marL="285750" indent="-285750">
              <a:buFont typeface="Arial" panose="020B0604020202020204" pitchFamily="34" charset="0"/>
              <a:buChar char="•"/>
            </a:pPr>
            <a:r>
              <a:rPr lang="en-US" dirty="0">
                <a:solidFill>
                  <a:schemeClr val="accent6">
                    <a:lumMod val="75000"/>
                  </a:schemeClr>
                </a:solidFill>
              </a:rPr>
              <a:t>INSTALL</a:t>
            </a:r>
          </a:p>
          <a:p>
            <a:pPr marL="285750" indent="-285750">
              <a:buFont typeface="Arial" panose="020B0604020202020204" pitchFamily="34" charset="0"/>
              <a:buChar char="•"/>
            </a:pPr>
            <a:r>
              <a:rPr lang="en-US" dirty="0">
                <a:solidFill>
                  <a:schemeClr val="accent6">
                    <a:lumMod val="75000"/>
                  </a:schemeClr>
                </a:solidFill>
              </a:rPr>
              <a:t>-</a:t>
            </a:r>
            <a:r>
              <a:rPr lang="en-US" b="0" i="0" dirty="0" err="1">
                <a:solidFill>
                  <a:schemeClr val="accent6">
                    <a:lumMod val="75000"/>
                  </a:schemeClr>
                </a:solidFill>
                <a:effectLst/>
                <a:latin typeface="ui-monospace"/>
              </a:rPr>
              <a:t>npm</a:t>
            </a:r>
            <a:r>
              <a:rPr lang="en-US" b="0" i="0" dirty="0">
                <a:solidFill>
                  <a:schemeClr val="accent6">
                    <a:lumMod val="75000"/>
                  </a:schemeClr>
                </a:solidFill>
                <a:effectLst/>
                <a:latin typeface="ui-monospace"/>
              </a:rPr>
              <a:t> install @hathor/wallet-lib</a:t>
            </a:r>
          </a:p>
          <a:p>
            <a:pPr marL="285750" indent="-285750">
              <a:buFont typeface="Arial" panose="020B0604020202020204" pitchFamily="34" charset="0"/>
              <a:buChar char="•"/>
            </a:pPr>
            <a:endParaRPr lang="en-US" b="0" i="0" dirty="0">
              <a:solidFill>
                <a:schemeClr val="accent6">
                  <a:lumMod val="75000"/>
                </a:schemeClr>
              </a:solidFill>
              <a:effectLst/>
              <a:latin typeface="ui-monospace"/>
            </a:endParaRPr>
          </a:p>
          <a:p>
            <a:pPr marL="285750" indent="-285750">
              <a:buFont typeface="Arial" panose="020B0604020202020204" pitchFamily="34" charset="0"/>
              <a:buChar char="•"/>
            </a:pPr>
            <a:r>
              <a:rPr lang="en-US" b="0" i="0" dirty="0">
                <a:solidFill>
                  <a:schemeClr val="accent6">
                    <a:lumMod val="75000"/>
                  </a:schemeClr>
                </a:solidFill>
                <a:effectLst/>
                <a:latin typeface="ui-monospace"/>
              </a:rPr>
              <a:t>SETTING STORGAE</a:t>
            </a:r>
          </a:p>
          <a:p>
            <a:pPr marL="0" indent="0">
              <a:buNone/>
            </a:pPr>
            <a:r>
              <a:rPr kumimoji="0" lang="en-US" altLang="en-US" sz="1800" b="0" i="0" u="none" strike="noStrike" cap="none" normalizeH="0" baseline="0" dirty="0">
                <a:ln>
                  <a:noFill/>
                </a:ln>
                <a:solidFill>
                  <a:schemeClr val="accent6">
                    <a:lumMod val="75000"/>
                  </a:schemeClr>
                </a:solidFill>
                <a:effectLst/>
                <a:latin typeface="-apple-system"/>
              </a:rPr>
              <a:t>-This lib requires a storage to be set so it can persist data. Take a look at </a:t>
            </a:r>
            <a:r>
              <a:rPr kumimoji="0" lang="en-US" altLang="en-US" sz="1400" b="1" i="0" u="none" strike="noStrike" cap="none" normalizeH="0" baseline="0" dirty="0" err="1">
                <a:ln>
                  <a:noFill/>
                </a:ln>
                <a:solidFill>
                  <a:schemeClr val="accent6">
                    <a:lumMod val="75000"/>
                  </a:schemeClr>
                </a:solidFill>
                <a:effectLst/>
                <a:latin typeface="var(--fontStack-monospace, ui-monospace, SFMono-Regular, SF Mono, Menlo, Consolas, Liberation Mono, monospace)"/>
              </a:rPr>
              <a:t>src</a:t>
            </a:r>
            <a:r>
              <a:rPr kumimoji="0" lang="en-US" altLang="en-US" sz="1400" b="1" i="0" u="none" strike="noStrike" cap="none" normalizeH="0" baseline="0" dirty="0">
                <a:ln>
                  <a:noFill/>
                </a:ln>
                <a:solidFill>
                  <a:schemeClr val="accent6">
                    <a:lumMod val="75000"/>
                  </a:schemeClr>
                </a:solidFill>
                <a:effectLst/>
                <a:latin typeface="var(--fontStack-monospace, ui-monospace, SFMono-Regular, SF Mono, Menlo, Consolas, Liberation Mono, monospace)"/>
              </a:rPr>
              <a:t>/storage.js</a:t>
            </a:r>
            <a:r>
              <a:rPr kumimoji="0" lang="en-US" altLang="en-US" sz="1400" b="1" i="0" u="none" strike="noStrike" cap="none" normalizeH="0" baseline="0" dirty="0">
                <a:ln>
                  <a:noFill/>
                </a:ln>
                <a:solidFill>
                  <a:schemeClr val="accent6">
                    <a:lumMod val="75000"/>
                  </a:schemeClr>
                </a:solidFill>
                <a:effectLst/>
                <a:latin typeface="-apple-system"/>
              </a:rPr>
              <a:t> </a:t>
            </a:r>
            <a:r>
              <a:rPr kumimoji="0" lang="en-US" altLang="en-US" sz="1800" b="0" i="0" u="none" strike="noStrike" cap="none" normalizeH="0" baseline="0" dirty="0">
                <a:ln>
                  <a:noFill/>
                </a:ln>
                <a:solidFill>
                  <a:schemeClr val="accent6">
                    <a:lumMod val="75000"/>
                  </a:schemeClr>
                </a:solidFill>
                <a:effectLst/>
                <a:latin typeface="-apple-system"/>
              </a:rPr>
              <a:t>for the methods this storage object should implement.</a:t>
            </a:r>
            <a:r>
              <a:rPr kumimoji="0" lang="en-US" altLang="en-US" sz="1050" b="0" i="0" u="none" strike="noStrike" cap="none" normalizeH="0" baseline="0" dirty="0">
                <a:ln>
                  <a:noFill/>
                </a:ln>
                <a:solidFill>
                  <a:schemeClr val="accent6">
                    <a:lumMod val="75000"/>
                  </a:schemeClr>
                </a:solidFill>
                <a:effectLst/>
              </a:rPr>
              <a:t> </a:t>
            </a:r>
            <a:endParaRPr kumimoji="0" lang="en-US" altLang="en-US" sz="2800" b="0" i="0" u="none" strike="noStrike" cap="none" normalizeH="0" baseline="0" dirty="0">
              <a:ln>
                <a:noFill/>
              </a:ln>
              <a:solidFill>
                <a:schemeClr val="accent6">
                  <a:lumMod val="75000"/>
                </a:schemeClr>
              </a:solidFill>
              <a:effectLst/>
            </a:endParaRPr>
          </a:p>
          <a:p>
            <a:pPr marL="0" indent="0">
              <a:buNone/>
            </a:pPr>
            <a:r>
              <a:rPr lang="en-US" b="0" i="0" dirty="0">
                <a:solidFill>
                  <a:schemeClr val="accent6">
                    <a:lumMod val="75000"/>
                  </a:schemeClr>
                </a:solidFill>
                <a:effectLst/>
                <a:latin typeface="ui-monospace"/>
              </a:rPr>
              <a:t>	-const </a:t>
            </a:r>
            <a:r>
              <a:rPr lang="en-US" b="0" i="0" dirty="0" err="1">
                <a:solidFill>
                  <a:schemeClr val="accent6">
                    <a:lumMod val="75000"/>
                  </a:schemeClr>
                </a:solidFill>
                <a:effectLst/>
                <a:latin typeface="ui-monospace"/>
              </a:rPr>
              <a:t>hathorLib</a:t>
            </a:r>
            <a:r>
              <a:rPr lang="en-US" b="0" i="0" dirty="0">
                <a:solidFill>
                  <a:schemeClr val="accent6">
                    <a:lumMod val="75000"/>
                  </a:schemeClr>
                </a:solidFill>
                <a:effectLst/>
                <a:latin typeface="ui-monospace"/>
              </a:rPr>
              <a:t> = require('@</a:t>
            </a:r>
            <a:r>
              <a:rPr lang="en-US" b="0" i="0" dirty="0" err="1">
                <a:solidFill>
                  <a:schemeClr val="accent6">
                    <a:lumMod val="75000"/>
                  </a:schemeClr>
                </a:solidFill>
                <a:effectLst/>
                <a:latin typeface="ui-monospace"/>
              </a:rPr>
              <a:t>hathor</a:t>
            </a:r>
            <a:r>
              <a:rPr lang="en-US" b="0" i="0" dirty="0">
                <a:solidFill>
                  <a:schemeClr val="accent6">
                    <a:lumMod val="75000"/>
                  </a:schemeClr>
                </a:solidFill>
                <a:effectLst/>
                <a:latin typeface="ui-monospace"/>
              </a:rPr>
              <a:t>/wallet-lib’);</a:t>
            </a:r>
          </a:p>
          <a:p>
            <a:pPr marL="0" indent="0">
              <a:buNone/>
            </a:pPr>
            <a:r>
              <a:rPr lang="en-US" b="0" i="0" dirty="0">
                <a:solidFill>
                  <a:schemeClr val="accent6">
                    <a:lumMod val="75000"/>
                  </a:schemeClr>
                </a:solidFill>
                <a:effectLst/>
                <a:latin typeface="ui-monospace"/>
              </a:rPr>
              <a:t>	-</a:t>
            </a:r>
            <a:r>
              <a:rPr lang="en-US" b="0" i="0" dirty="0" err="1">
                <a:solidFill>
                  <a:schemeClr val="accent6">
                    <a:lumMod val="75000"/>
                  </a:schemeClr>
                </a:solidFill>
                <a:effectLst/>
                <a:latin typeface="ui-monospace"/>
              </a:rPr>
              <a:t>hathorLib.storage.setStore</a:t>
            </a:r>
            <a:r>
              <a:rPr lang="en-US" b="0" i="0" dirty="0">
                <a:solidFill>
                  <a:schemeClr val="accent6">
                    <a:lumMod val="75000"/>
                  </a:schemeClr>
                </a:solidFill>
                <a:effectLst/>
                <a:latin typeface="ui-monospace"/>
              </a:rPr>
              <a:t>(</a:t>
            </a:r>
            <a:r>
              <a:rPr lang="en-US" b="0" i="0" dirty="0" err="1">
                <a:solidFill>
                  <a:schemeClr val="accent6">
                    <a:lumMod val="75000"/>
                  </a:schemeClr>
                </a:solidFill>
                <a:effectLst/>
                <a:latin typeface="ui-monospace"/>
              </a:rPr>
              <a:t>storageFactory</a:t>
            </a:r>
            <a:r>
              <a:rPr lang="en-US" b="0" i="0" dirty="0">
                <a:solidFill>
                  <a:schemeClr val="accent6">
                    <a:lumMod val="75000"/>
                  </a:schemeClr>
                </a:solidFill>
                <a:effectLst/>
                <a:latin typeface="ui-monospace"/>
              </a:rPr>
              <a:t>);</a:t>
            </a:r>
          </a:p>
          <a:p>
            <a:pPr marL="285750" indent="-285750">
              <a:buFont typeface="Arial" panose="020B0604020202020204" pitchFamily="34" charset="0"/>
              <a:buChar char="•"/>
            </a:pPr>
            <a:endParaRPr lang="en-US" b="0" i="0" dirty="0">
              <a:solidFill>
                <a:schemeClr val="accent6">
                  <a:lumMod val="75000"/>
                </a:schemeClr>
              </a:solidFill>
              <a:effectLst/>
              <a:latin typeface="ui-monospace"/>
            </a:endParaRPr>
          </a:p>
        </p:txBody>
      </p:sp>
      <p:sp>
        <p:nvSpPr>
          <p:cNvPr id="11" name="Rectangle 5">
            <a:extLst>
              <a:ext uri="{FF2B5EF4-FFF2-40B4-BE49-F238E27FC236}">
                <a16:creationId xmlns:a16="http://schemas.microsoft.com/office/drawing/2014/main" id="{1823A805-36F7-8DDB-AA95-9303EE1122C0}"/>
              </a:ext>
            </a:extLst>
          </p:cNvPr>
          <p:cNvSpPr>
            <a:spLocks noChangeArrowheads="1"/>
          </p:cNvSpPr>
          <p:nvPr/>
        </p:nvSpPr>
        <p:spPr bwMode="auto">
          <a:xfrm>
            <a:off x="6844106" y="983132"/>
            <a:ext cx="5029201"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It’s the </a:t>
            </a:r>
            <a:r>
              <a:rPr kumimoji="0" lang="en-US" altLang="en-US" sz="1800" b="1" i="0" u="none" strike="noStrike" cap="none" normalizeH="0" baseline="0" dirty="0">
                <a:ln>
                  <a:noFill/>
                </a:ln>
                <a:solidFill>
                  <a:schemeClr val="accent6">
                    <a:lumMod val="75000"/>
                  </a:schemeClr>
                </a:solidFill>
                <a:effectLst/>
                <a:latin typeface="Arial" panose="020B0604020202020204" pitchFamily="34" charset="0"/>
              </a:rPr>
              <a:t>JavaScript/TypeScript SDK</a:t>
            </a: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 meant for building </a:t>
            </a:r>
            <a:r>
              <a:rPr kumimoji="0" lang="en-US" altLang="en-US" sz="1800" b="1" i="0" u="none" strike="noStrike" cap="none" normalizeH="0" baseline="0" dirty="0">
                <a:ln>
                  <a:noFill/>
                </a:ln>
                <a:solidFill>
                  <a:schemeClr val="accent6">
                    <a:lumMod val="75000"/>
                  </a:schemeClr>
                </a:solidFill>
                <a:effectLst/>
                <a:latin typeface="Arial" panose="020B0604020202020204" pitchFamily="34" charset="0"/>
              </a:rPr>
              <a:t>custom wallets, web apps, and integrations</a:t>
            </a: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 like your Telegram Mini App.</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Works in browsers or frontend JS environments.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Provides everything you need to:</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Create a wallet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Check balances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Send tokens (HTR or custom)</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Get transaction history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6">
                    <a:lumMod val="75000"/>
                  </a:schemeClr>
                </a:solidFill>
                <a:effectLst/>
                <a:latin typeface="Arial" panose="020B0604020202020204" pitchFamily="34" charset="0"/>
              </a:rPr>
              <a:t>Interact with the Hathor network easily from your app</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accent6">
                  <a:lumMod val="75000"/>
                </a:schemeClr>
              </a:solidFill>
              <a:effectLst/>
              <a:latin typeface="Arial" panose="020B0604020202020204" pitchFamily="34" charset="0"/>
            </a:endParaRPr>
          </a:p>
        </p:txBody>
      </p:sp>
      <p:cxnSp>
        <p:nvCxnSpPr>
          <p:cNvPr id="15" name="Straight Connector 14">
            <a:extLst>
              <a:ext uri="{FF2B5EF4-FFF2-40B4-BE49-F238E27FC236}">
                <a16:creationId xmlns:a16="http://schemas.microsoft.com/office/drawing/2014/main" id="{1C46F80F-E361-0F78-80C2-F753C4D9455A}"/>
              </a:ext>
            </a:extLst>
          </p:cNvPr>
          <p:cNvCxnSpPr/>
          <p:nvPr/>
        </p:nvCxnSpPr>
        <p:spPr>
          <a:xfrm>
            <a:off x="6521116" y="730357"/>
            <a:ext cx="0" cy="5309496"/>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D244174-DE6D-91BE-CBB3-684A1AC06373}"/>
              </a:ext>
            </a:extLst>
          </p:cNvPr>
          <p:cNvSpPr txBox="1"/>
          <p:nvPr/>
        </p:nvSpPr>
        <p:spPr>
          <a:xfrm>
            <a:off x="10214811" y="63020"/>
            <a:ext cx="1532792" cy="369332"/>
          </a:xfrm>
          <a:prstGeom prst="rect">
            <a:avLst/>
          </a:prstGeom>
          <a:noFill/>
        </p:spPr>
        <p:txBody>
          <a:bodyPr wrap="none" rtlCol="0">
            <a:spAutoFit/>
          </a:bodyPr>
          <a:lstStyle/>
          <a:p>
            <a:r>
              <a:rPr lang="en-US" dirty="0">
                <a:solidFill>
                  <a:schemeClr val="accent6">
                    <a:lumMod val="75000"/>
                  </a:schemeClr>
                </a:solidFill>
              </a:rPr>
              <a:t>Reference: </a:t>
            </a:r>
            <a:r>
              <a:rPr lang="en-US" dirty="0">
                <a:solidFill>
                  <a:schemeClr val="accent6">
                    <a:lumMod val="75000"/>
                  </a:schemeClr>
                </a:solidFill>
                <a:hlinkClick r:id="rId4"/>
              </a:rPr>
              <a:t>[1]</a:t>
            </a:r>
            <a:endParaRPr lang="en-US" dirty="0">
              <a:solidFill>
                <a:schemeClr val="accent6">
                  <a:lumMod val="75000"/>
                </a:schemeClr>
              </a:solidFill>
            </a:endParaRPr>
          </a:p>
        </p:txBody>
      </p:sp>
    </p:spTree>
    <p:extLst>
      <p:ext uri="{BB962C8B-B14F-4D97-AF65-F5344CB8AC3E}">
        <p14:creationId xmlns:p14="http://schemas.microsoft.com/office/powerpoint/2010/main" val="1941619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601579" y="-11407"/>
            <a:ext cx="7843837" cy="1012782"/>
          </a:xfrm>
        </p:spPr>
        <p:txBody>
          <a:bodyPr/>
          <a:lstStyle/>
          <a:p>
            <a:r>
              <a:rPr lang="en-US" dirty="0"/>
              <a:t>What We need to build</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926431" y="1378962"/>
            <a:ext cx="10022305" cy="4321672"/>
          </a:xfrm>
        </p:spPr>
        <p:txBody>
          <a:bodyPr>
            <a:normAutofit/>
          </a:bodyPr>
          <a:lstStyle/>
          <a:p>
            <a:pPr>
              <a:lnSpc>
                <a:spcPct val="150000"/>
              </a:lnSpc>
            </a:pPr>
            <a:r>
              <a:rPr lang="en-US" dirty="0"/>
              <a:t>1. Telegram Mini App Interface (HTML/CSS/JS/React).  - </a:t>
            </a:r>
            <a:r>
              <a:rPr lang="en-US" dirty="0">
                <a:hlinkClick r:id="rId3"/>
              </a:rPr>
              <a:t>[1]</a:t>
            </a:r>
            <a:endParaRPr lang="en-US" dirty="0"/>
          </a:p>
          <a:p>
            <a:pPr>
              <a:lnSpc>
                <a:spcPct val="150000"/>
              </a:lnSpc>
            </a:pPr>
            <a:r>
              <a:rPr lang="en-US" dirty="0"/>
              <a:t>2. Hathor Wallet Integration – Hathor Repository – Hathor wallet library. </a:t>
            </a:r>
            <a:r>
              <a:rPr lang="en-US" dirty="0">
                <a:hlinkClick r:id="rId4"/>
              </a:rPr>
              <a:t>[1]</a:t>
            </a:r>
            <a:endParaRPr lang="en-US" dirty="0"/>
          </a:p>
          <a:p>
            <a:pPr>
              <a:lnSpc>
                <a:spcPct val="150000"/>
              </a:lnSpc>
            </a:pPr>
            <a:r>
              <a:rPr lang="en-US" dirty="0"/>
              <a:t>3. Token Tipping Functionality – - </a:t>
            </a:r>
            <a:r>
              <a:rPr lang="en-US" dirty="0">
                <a:hlinkClick r:id="rId5"/>
              </a:rPr>
              <a:t>[1]</a:t>
            </a:r>
            <a:endParaRPr lang="en-US" dirty="0"/>
          </a:p>
          <a:p>
            <a:pPr>
              <a:lnSpc>
                <a:spcPct val="150000"/>
              </a:lnSpc>
            </a:pPr>
            <a:r>
              <a:rPr lang="en-US" dirty="0"/>
              <a:t>4. View Wallet Balance &amp; Transaction History – </a:t>
            </a:r>
            <a:r>
              <a:rPr lang="en-US" dirty="0">
                <a:hlinkClick r:id="rId6"/>
              </a:rPr>
              <a:t>[1]</a:t>
            </a:r>
            <a:endParaRPr lang="en-US" dirty="0"/>
          </a:p>
          <a:p>
            <a:pPr>
              <a:lnSpc>
                <a:spcPct val="150000"/>
              </a:lnSpc>
            </a:pPr>
            <a:r>
              <a:rPr lang="en-US" dirty="0"/>
              <a:t>5. Mint &amp; Assign NFTs as User Rewards – </a:t>
            </a:r>
            <a:r>
              <a:rPr lang="en-US" dirty="0">
                <a:hlinkClick r:id="rId7"/>
              </a:rPr>
              <a:t>[1]</a:t>
            </a:r>
            <a:endParaRPr lang="en-US" dirty="0"/>
          </a:p>
          <a:p>
            <a:pPr>
              <a:lnSpc>
                <a:spcPct val="150000"/>
              </a:lnSpc>
            </a:pPr>
            <a:r>
              <a:rPr lang="en-US" dirty="0"/>
              <a:t>6. Building BOT for Mini App activation and wallet creation for users.</a:t>
            </a:r>
          </a:p>
          <a:p>
            <a:pPr>
              <a:lnSpc>
                <a:spcPct val="150000"/>
              </a:lnSpc>
            </a:pPr>
            <a:r>
              <a:rPr lang="en-US" dirty="0"/>
              <a:t>7. Developing the code for interacting the mini app in the groups. </a:t>
            </a:r>
          </a:p>
        </p:txBody>
      </p:sp>
    </p:spTree>
    <p:extLst>
      <p:ext uri="{BB962C8B-B14F-4D97-AF65-F5344CB8AC3E}">
        <p14:creationId xmlns:p14="http://schemas.microsoft.com/office/powerpoint/2010/main" val="4072101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466342" y="557401"/>
            <a:ext cx="9875463" cy="999746"/>
          </a:xfrm>
        </p:spPr>
        <p:txBody>
          <a:bodyPr/>
          <a:lstStyle/>
          <a:p>
            <a:r>
              <a:rPr lang="en-US" dirty="0"/>
              <a:t>What we are </a:t>
            </a:r>
            <a:r>
              <a:rPr lang="en-US" dirty="0" err="1"/>
              <a:t>upto</a:t>
            </a:r>
            <a:r>
              <a:rPr lang="en-US" dirty="0"/>
              <a:t>!</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374118" y="1761607"/>
            <a:ext cx="10059910" cy="3961593"/>
          </a:xfrm>
        </p:spPr>
        <p:txBody>
          <a:bodyPr>
            <a:normAutofit fontScale="92500"/>
          </a:bodyPr>
          <a:lstStyle/>
          <a:p>
            <a:pPr>
              <a:lnSpc>
                <a:spcPct val="150000"/>
              </a:lnSpc>
            </a:pPr>
            <a:r>
              <a:rPr lang="en-US" sz="2400" dirty="0"/>
              <a:t>We're building a Telegram Mini app using nano contract, that allow users to send and receive tips of tokens in the form of Hathor's native token(HTR), user can create their branded custom tokens using Hathor network(nano contract with no smart contract), allowing users to add the Hathor bot into their groups to make the tokens exchange while -rewarding for most active in groups-token exchange-tipping and many more, and earning badges inside the Telegram using Hathor Network in the form of Reward for creating the wallet in the Hathor network.</a:t>
            </a:r>
          </a:p>
        </p:txBody>
      </p:sp>
    </p:spTree>
    <p:extLst>
      <p:ext uri="{BB962C8B-B14F-4D97-AF65-F5344CB8AC3E}">
        <p14:creationId xmlns:p14="http://schemas.microsoft.com/office/powerpoint/2010/main" val="2498021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709863" y="239126"/>
            <a:ext cx="10511627" cy="1012785"/>
          </a:xfrm>
        </p:spPr>
        <p:txBody>
          <a:bodyPr/>
          <a:lstStyle/>
          <a:p>
            <a:pPr algn="l"/>
            <a:r>
              <a:rPr lang="en-US" dirty="0"/>
              <a:t>Example :</a:t>
            </a:r>
          </a:p>
        </p:txBody>
      </p:sp>
      <p:sp>
        <p:nvSpPr>
          <p:cNvPr id="6" name="Content Placeholder 5">
            <a:extLst>
              <a:ext uri="{FF2B5EF4-FFF2-40B4-BE49-F238E27FC236}">
                <a16:creationId xmlns:a16="http://schemas.microsoft.com/office/drawing/2014/main" id="{EC69AFB1-768B-9978-531E-A34A649DBEEE}"/>
              </a:ext>
            </a:extLst>
          </p:cNvPr>
          <p:cNvSpPr>
            <a:spLocks noGrp="1"/>
          </p:cNvSpPr>
          <p:nvPr>
            <p:ph sz="quarter" idx="4"/>
          </p:nvPr>
        </p:nvSpPr>
        <p:spPr>
          <a:xfrm>
            <a:off x="457200" y="1594173"/>
            <a:ext cx="11976755" cy="4205048"/>
          </a:xfrm>
        </p:spPr>
        <p:txBody>
          <a:bodyPr>
            <a:noAutofit/>
          </a:bodyPr>
          <a:lstStyle/>
          <a:p>
            <a:r>
              <a:rPr lang="en-US" sz="1400" dirty="0"/>
              <a:t>Example:</a:t>
            </a:r>
          </a:p>
          <a:p>
            <a:endParaRPr lang="en-US" sz="1400" dirty="0"/>
          </a:p>
          <a:p>
            <a:r>
              <a:rPr lang="en-US" sz="1400" dirty="0"/>
              <a:t>Imagine a Telegram user/group where he to send HTR:</a:t>
            </a:r>
          </a:p>
          <a:p>
            <a:r>
              <a:rPr lang="en-US" sz="1400" dirty="0"/>
              <a:t>-like buying them a coffee — in the form of HTR token.</a:t>
            </a:r>
          </a:p>
          <a:p>
            <a:r>
              <a:rPr lang="en-US" sz="1400" dirty="0"/>
              <a:t>-when user want to share reward to friend he can reward with HTR tokens.</a:t>
            </a:r>
          </a:p>
          <a:p>
            <a:r>
              <a:rPr lang="en-US" sz="1400" dirty="0"/>
              <a:t>-Hathor Wallet Integration</a:t>
            </a:r>
          </a:p>
          <a:p>
            <a:endParaRPr lang="en-US" sz="1400" dirty="0"/>
          </a:p>
          <a:p>
            <a:r>
              <a:rPr lang="en-US" sz="1400" dirty="0"/>
              <a:t>(Inside Mini App)</a:t>
            </a:r>
          </a:p>
          <a:p>
            <a:r>
              <a:rPr lang="en-US" sz="1400" dirty="0"/>
              <a:t>Send HTR:</a:t>
            </a:r>
          </a:p>
          <a:p>
            <a:endParaRPr lang="en-US" sz="1400" dirty="0"/>
          </a:p>
          <a:p>
            <a:r>
              <a:rPr lang="en-US" sz="1400" dirty="0"/>
              <a:t>User initiates a send transaction by providing the recipient's address and amount.</a:t>
            </a:r>
          </a:p>
          <a:p>
            <a:r>
              <a:rPr lang="en-US" sz="1400" dirty="0"/>
              <a:t>The mini app collects these details and sends a transaction request to backend.</a:t>
            </a:r>
          </a:p>
          <a:p>
            <a:r>
              <a:rPr lang="en-US" sz="1400" dirty="0"/>
              <a:t>Bot backend constructs the transaction using Hathor's API and broadcasts it to the network.</a:t>
            </a:r>
          </a:p>
          <a:p>
            <a:r>
              <a:rPr lang="en-US" sz="1400" dirty="0"/>
              <a:t>The mini app confirms the transaction to the user once it's processed.</a:t>
            </a:r>
          </a:p>
        </p:txBody>
      </p:sp>
    </p:spTree>
    <p:extLst>
      <p:ext uri="{BB962C8B-B14F-4D97-AF65-F5344CB8AC3E}">
        <p14:creationId xmlns:p14="http://schemas.microsoft.com/office/powerpoint/2010/main" val="168621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A4019-3CEE-E1B9-34E2-C8444A0F1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E0610D-B93B-A5AC-586D-3BCB12FF2A5B}"/>
              </a:ext>
            </a:extLst>
          </p:cNvPr>
          <p:cNvSpPr>
            <a:spLocks noGrp="1"/>
          </p:cNvSpPr>
          <p:nvPr>
            <p:ph type="title"/>
          </p:nvPr>
        </p:nvSpPr>
        <p:spPr>
          <a:xfrm>
            <a:off x="709863" y="239126"/>
            <a:ext cx="10511627" cy="1012785"/>
          </a:xfrm>
        </p:spPr>
        <p:txBody>
          <a:bodyPr/>
          <a:lstStyle/>
          <a:p>
            <a:pPr algn="l"/>
            <a:r>
              <a:rPr lang="en-US" dirty="0"/>
              <a:t>Example :</a:t>
            </a:r>
          </a:p>
        </p:txBody>
      </p:sp>
      <p:sp>
        <p:nvSpPr>
          <p:cNvPr id="6" name="Content Placeholder 5">
            <a:extLst>
              <a:ext uri="{FF2B5EF4-FFF2-40B4-BE49-F238E27FC236}">
                <a16:creationId xmlns:a16="http://schemas.microsoft.com/office/drawing/2014/main" id="{13D239E0-6B70-8BA9-9463-817AE03D62AB}"/>
              </a:ext>
            </a:extLst>
          </p:cNvPr>
          <p:cNvSpPr>
            <a:spLocks noGrp="1"/>
          </p:cNvSpPr>
          <p:nvPr>
            <p:ph sz="quarter" idx="4"/>
          </p:nvPr>
        </p:nvSpPr>
        <p:spPr>
          <a:xfrm>
            <a:off x="457200" y="1594173"/>
            <a:ext cx="11976755" cy="4205048"/>
          </a:xfrm>
        </p:spPr>
        <p:txBody>
          <a:bodyPr>
            <a:noAutofit/>
          </a:bodyPr>
          <a:lstStyle/>
          <a:p>
            <a:pPr marL="0" indent="0">
              <a:buNone/>
            </a:pPr>
            <a:r>
              <a:rPr lang="en-US" sz="1400" dirty="0"/>
              <a:t>Receive HTR:</a:t>
            </a:r>
          </a:p>
          <a:p>
            <a:endParaRPr lang="en-US" sz="1400" dirty="0"/>
          </a:p>
          <a:p>
            <a:r>
              <a:rPr lang="en-US" sz="1400" dirty="0"/>
              <a:t>The mini app generates a unique address for the user (via the backend) for receiving HTR.</a:t>
            </a:r>
          </a:p>
          <a:p>
            <a:r>
              <a:rPr lang="en-US" sz="1400" dirty="0"/>
              <a:t>The user can share this address with others to receive HTR.</a:t>
            </a:r>
          </a:p>
          <a:p>
            <a:endParaRPr lang="en-US" sz="1400" dirty="0"/>
          </a:p>
          <a:p>
            <a:r>
              <a:rPr lang="en-US" sz="1400" dirty="0"/>
              <a:t>View Balance:</a:t>
            </a:r>
          </a:p>
          <a:p>
            <a:endParaRPr lang="en-US" sz="1400" dirty="0"/>
          </a:p>
          <a:p>
            <a:r>
              <a:rPr lang="en-US" sz="1400" dirty="0"/>
              <a:t>User requests their balance through the mini app.</a:t>
            </a:r>
          </a:p>
          <a:p>
            <a:r>
              <a:rPr lang="en-US" sz="1400" dirty="0"/>
              <a:t>The app queries the backend, which communicates with Hathor's API to fetch the user's balance.</a:t>
            </a:r>
          </a:p>
          <a:p>
            <a:r>
              <a:rPr lang="en-US" sz="1400" dirty="0"/>
              <a:t>The mini app sends the balance back to the user.</a:t>
            </a:r>
          </a:p>
          <a:p>
            <a:endParaRPr lang="en-US" sz="1400" dirty="0"/>
          </a:p>
          <a:p>
            <a:r>
              <a:rPr lang="en-US" sz="1400" dirty="0"/>
              <a:t>Telegram Group Community: They can use the telegram mini app bot, that will help creators, fans, and communities to engage better, reward contributions, and go Web3 without any knowledge of coding and understanding the crypto complexity. Making exchanging tokens simpler and easy with Hathor Network.</a:t>
            </a:r>
          </a:p>
          <a:p>
            <a:endParaRPr lang="en-US" sz="1400" dirty="0"/>
          </a:p>
        </p:txBody>
      </p:sp>
    </p:spTree>
    <p:extLst>
      <p:ext uri="{BB962C8B-B14F-4D97-AF65-F5344CB8AC3E}">
        <p14:creationId xmlns:p14="http://schemas.microsoft.com/office/powerpoint/2010/main" val="384125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1A08-FAB9-7E46-EE67-AD0EEE09D8A1}"/>
              </a:ext>
            </a:extLst>
          </p:cNvPr>
          <p:cNvSpPr>
            <a:spLocks noGrp="1"/>
          </p:cNvSpPr>
          <p:nvPr>
            <p:ph type="title"/>
          </p:nvPr>
        </p:nvSpPr>
        <p:spPr>
          <a:xfrm>
            <a:off x="765974" y="86983"/>
            <a:ext cx="10511627" cy="1012785"/>
          </a:xfrm>
        </p:spPr>
        <p:txBody>
          <a:bodyPr/>
          <a:lstStyle/>
          <a:p>
            <a:pPr algn="l"/>
            <a:r>
              <a:rPr lang="en-US" dirty="0"/>
              <a:t>Core Functionality to build</a:t>
            </a:r>
          </a:p>
        </p:txBody>
      </p:sp>
      <p:sp>
        <p:nvSpPr>
          <p:cNvPr id="3" name="Content Placeholder 2">
            <a:extLst>
              <a:ext uri="{FF2B5EF4-FFF2-40B4-BE49-F238E27FC236}">
                <a16:creationId xmlns:a16="http://schemas.microsoft.com/office/drawing/2014/main" id="{1DCDE476-F064-BA77-1434-3C3A43C83962}"/>
              </a:ext>
            </a:extLst>
          </p:cNvPr>
          <p:cNvSpPr>
            <a:spLocks noGrp="1"/>
          </p:cNvSpPr>
          <p:nvPr>
            <p:ph sz="quarter" idx="4"/>
          </p:nvPr>
        </p:nvSpPr>
        <p:spPr>
          <a:xfrm>
            <a:off x="609563" y="1454721"/>
            <a:ext cx="10511627" cy="3948557"/>
          </a:xfrm>
        </p:spPr>
        <p:txBody>
          <a:bodyPr>
            <a:noAutofit/>
          </a:bodyPr>
          <a:lstStyle/>
          <a:p>
            <a:r>
              <a:rPr lang="en-US" sz="2000" dirty="0"/>
              <a:t>-Telegram Mini App interface(HTML/CSS/JS/REACT)</a:t>
            </a:r>
          </a:p>
          <a:p>
            <a:r>
              <a:rPr lang="en-US" sz="2000" dirty="0"/>
              <a:t>-Hathor Wallet Integration using source code of Hathor Wallet Library (TypeScript) from the official GitHub repository of Hathor network </a:t>
            </a:r>
          </a:p>
          <a:p>
            <a:r>
              <a:rPr lang="en-US" sz="2000" dirty="0"/>
              <a:t>-Token tipping functionality - Token tipping allows users to send a small amount of a token (HTR or custom token) to another user inside a Telegram group or private chat — as a way to thank, reward, or appreciate someone’s message, help, or contribution.</a:t>
            </a:r>
          </a:p>
          <a:p>
            <a:r>
              <a:rPr lang="en-US" sz="2000" dirty="0"/>
              <a:t>-View wallet balance &amp; transaction history</a:t>
            </a:r>
          </a:p>
          <a:p>
            <a:r>
              <a:rPr lang="en-US" sz="2000" dirty="0"/>
              <a:t>-Mint &amp; assign NFTs as user rewards</a:t>
            </a:r>
          </a:p>
          <a:p>
            <a:r>
              <a:rPr lang="en-US" sz="2000" dirty="0"/>
              <a:t>	Claimable NFT</a:t>
            </a:r>
          </a:p>
          <a:p>
            <a:r>
              <a:rPr lang="en-US" sz="2000" dirty="0"/>
              <a:t>	NFT badge</a:t>
            </a:r>
          </a:p>
        </p:txBody>
      </p:sp>
    </p:spTree>
    <p:extLst>
      <p:ext uri="{BB962C8B-B14F-4D97-AF65-F5344CB8AC3E}">
        <p14:creationId xmlns:p14="http://schemas.microsoft.com/office/powerpoint/2010/main" val="3372910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BFBFE-0FDD-140D-DE67-3449F1EF0E22}"/>
              </a:ext>
            </a:extLst>
          </p:cNvPr>
          <p:cNvSpPr>
            <a:spLocks noGrp="1"/>
          </p:cNvSpPr>
          <p:nvPr>
            <p:ph type="title"/>
          </p:nvPr>
        </p:nvSpPr>
        <p:spPr>
          <a:xfrm>
            <a:off x="625642" y="44489"/>
            <a:ext cx="10511627" cy="1012785"/>
          </a:xfrm>
        </p:spPr>
        <p:txBody>
          <a:bodyPr/>
          <a:lstStyle/>
          <a:p>
            <a:pPr algn="l"/>
            <a:r>
              <a:rPr lang="en-US" dirty="0"/>
              <a:t>Good to have!</a:t>
            </a:r>
          </a:p>
        </p:txBody>
      </p:sp>
      <p:sp>
        <p:nvSpPr>
          <p:cNvPr id="3" name="Content Placeholder 2">
            <a:extLst>
              <a:ext uri="{FF2B5EF4-FFF2-40B4-BE49-F238E27FC236}">
                <a16:creationId xmlns:a16="http://schemas.microsoft.com/office/drawing/2014/main" id="{34B9E012-6819-1665-E989-58FAC148C3D2}"/>
              </a:ext>
            </a:extLst>
          </p:cNvPr>
          <p:cNvSpPr>
            <a:spLocks noGrp="1"/>
          </p:cNvSpPr>
          <p:nvPr>
            <p:ph sz="quarter" idx="4"/>
          </p:nvPr>
        </p:nvSpPr>
        <p:spPr>
          <a:xfrm>
            <a:off x="625641" y="1253416"/>
            <a:ext cx="10511627" cy="4521742"/>
          </a:xfrm>
        </p:spPr>
        <p:txBody>
          <a:bodyPr>
            <a:noAutofit/>
          </a:bodyPr>
          <a:lstStyle/>
          <a:p>
            <a:r>
              <a:rPr lang="en-US" sz="2400" dirty="0"/>
              <a:t>-Custom dashboard for the group management, to track the transactions in the group.</a:t>
            </a:r>
          </a:p>
          <a:p>
            <a:r>
              <a:rPr lang="en-US" sz="2400" dirty="0"/>
              <a:t>-Custom leaderboard for top contributors in the Hathor network.</a:t>
            </a:r>
          </a:p>
          <a:p>
            <a:r>
              <a:rPr lang="en-US" sz="2400" dirty="0"/>
              <a:t>-NFT badge gallery for user profiles.</a:t>
            </a:r>
          </a:p>
          <a:p>
            <a:r>
              <a:rPr lang="en-US" sz="2400" dirty="0"/>
              <a:t>-Admin dashboard to manage rewards and thresholds in the telegram groups.</a:t>
            </a:r>
          </a:p>
          <a:p>
            <a:r>
              <a:rPr lang="en-US" sz="2400" dirty="0"/>
              <a:t>-Allowing users to use HTR tokens for giving access to the premium downloadable content like eBooks, video tutorials, and applications.</a:t>
            </a:r>
          </a:p>
          <a:p>
            <a:r>
              <a:rPr lang="en-US" sz="2400" dirty="0"/>
              <a:t>-Access token-gated content - when user hold the specific amount of a custom token can join a private telegram groups and view certain messages or contents.</a:t>
            </a:r>
          </a:p>
          <a:p>
            <a:r>
              <a:rPr lang="en-US" sz="2400" dirty="0"/>
              <a:t>-Premium dashboard - with special tabs, tools, and other features, game, or chatroom where users can hold certain amount of tokens for exchange.</a:t>
            </a:r>
          </a:p>
        </p:txBody>
      </p:sp>
    </p:spTree>
    <p:extLst>
      <p:ext uri="{BB962C8B-B14F-4D97-AF65-F5344CB8AC3E}">
        <p14:creationId xmlns:p14="http://schemas.microsoft.com/office/powerpoint/2010/main" val="259267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0" y="-1643870"/>
            <a:ext cx="5723586" cy="4739104"/>
          </a:xfrm>
        </p:spPr>
        <p:txBody>
          <a:bodyPr/>
          <a:lstStyle/>
          <a:p>
            <a:r>
              <a:rPr lang="en-US" dirty="0"/>
              <a:t>The power of communication</a:t>
            </a:r>
          </a:p>
        </p:txBody>
      </p:sp>
      <p:pic>
        <p:nvPicPr>
          <p:cNvPr id="6" name="Picture 5">
            <a:extLst>
              <a:ext uri="{FF2B5EF4-FFF2-40B4-BE49-F238E27FC236}">
                <a16:creationId xmlns:a16="http://schemas.microsoft.com/office/drawing/2014/main" id="{0BCFE69C-D9E0-218B-C610-F250338522CA}"/>
              </a:ext>
            </a:extLst>
          </p:cNvPr>
          <p:cNvPicPr>
            <a:picLocks noChangeAspect="1"/>
          </p:cNvPicPr>
          <p:nvPr/>
        </p:nvPicPr>
        <p:blipFill>
          <a:blip r:embed="rId3"/>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30F53C2-C253-8415-050B-59232A555F9A}"/>
              </a:ext>
            </a:extLst>
          </p:cNvPr>
          <p:cNvSpPr txBox="1"/>
          <p:nvPr/>
        </p:nvSpPr>
        <p:spPr>
          <a:xfrm>
            <a:off x="10418160" y="6391175"/>
            <a:ext cx="1532792" cy="369332"/>
          </a:xfrm>
          <a:prstGeom prst="rect">
            <a:avLst/>
          </a:prstGeom>
          <a:noFill/>
        </p:spPr>
        <p:txBody>
          <a:bodyPr wrap="none" rtlCol="0">
            <a:spAutoFit/>
          </a:bodyPr>
          <a:lstStyle/>
          <a:p>
            <a:r>
              <a:rPr lang="en-US" dirty="0">
                <a:solidFill>
                  <a:schemeClr val="accent6">
                    <a:lumMod val="75000"/>
                  </a:schemeClr>
                </a:solidFill>
              </a:rPr>
              <a:t>Reference: </a:t>
            </a:r>
            <a:r>
              <a:rPr lang="en-US" dirty="0">
                <a:solidFill>
                  <a:schemeClr val="accent6">
                    <a:lumMod val="75000"/>
                  </a:schemeClr>
                </a:solidFill>
                <a:hlinkClick r:id="rId4"/>
              </a:rPr>
              <a:t>[1]</a:t>
            </a:r>
            <a:endParaRPr lang="en-US" dirty="0">
              <a:solidFill>
                <a:schemeClr val="accent6">
                  <a:lumMod val="75000"/>
                </a:schemeClr>
              </a:solidFill>
            </a:endParaRPr>
          </a:p>
        </p:txBody>
      </p:sp>
    </p:spTree>
    <p:extLst>
      <p:ext uri="{BB962C8B-B14F-4D97-AF65-F5344CB8AC3E}">
        <p14:creationId xmlns:p14="http://schemas.microsoft.com/office/powerpoint/2010/main" val="2906491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D1E1-8F35-4473-AFC7-EF03F671D966}"/>
              </a:ext>
            </a:extLst>
          </p:cNvPr>
          <p:cNvSpPr>
            <a:spLocks noGrp="1"/>
          </p:cNvSpPr>
          <p:nvPr>
            <p:ph type="title"/>
          </p:nvPr>
        </p:nvSpPr>
        <p:spPr>
          <a:xfrm>
            <a:off x="765974" y="422295"/>
            <a:ext cx="10511627" cy="1012785"/>
          </a:xfrm>
        </p:spPr>
        <p:txBody>
          <a:bodyPr/>
          <a:lstStyle/>
          <a:p>
            <a:pPr algn="l"/>
            <a:r>
              <a:rPr lang="en-US" dirty="0"/>
              <a:t>Constraints</a:t>
            </a:r>
          </a:p>
        </p:txBody>
      </p:sp>
      <p:sp>
        <p:nvSpPr>
          <p:cNvPr id="3" name="Content Placeholder 2">
            <a:extLst>
              <a:ext uri="{FF2B5EF4-FFF2-40B4-BE49-F238E27FC236}">
                <a16:creationId xmlns:a16="http://schemas.microsoft.com/office/drawing/2014/main" id="{93BBC31F-A19B-614D-8BA3-E050E672DB9C}"/>
              </a:ext>
            </a:extLst>
          </p:cNvPr>
          <p:cNvSpPr>
            <a:spLocks noGrp="1"/>
          </p:cNvSpPr>
          <p:nvPr>
            <p:ph sz="quarter" idx="4"/>
          </p:nvPr>
        </p:nvSpPr>
        <p:spPr>
          <a:xfrm>
            <a:off x="765973" y="1846835"/>
            <a:ext cx="10511627" cy="3948557"/>
          </a:xfrm>
        </p:spPr>
        <p:txBody>
          <a:bodyPr>
            <a:normAutofit/>
          </a:bodyPr>
          <a:lstStyle/>
          <a:p>
            <a:r>
              <a:rPr lang="en-US" sz="2400" dirty="0"/>
              <a:t>-We will use Hathor </a:t>
            </a:r>
            <a:r>
              <a:rPr lang="en-US" sz="2400" dirty="0" err="1"/>
              <a:t>Testnet</a:t>
            </a:r>
            <a:r>
              <a:rPr lang="en-US" sz="2400" dirty="0"/>
              <a:t> for development. (to avoid real token costs)</a:t>
            </a:r>
          </a:p>
          <a:p>
            <a:r>
              <a:rPr lang="en-US" sz="2400" dirty="0"/>
              <a:t>-Telegram Mini Apps require HTTPS hosting. (can be solved with services like </a:t>
            </a:r>
            <a:r>
              <a:rPr lang="en-US" sz="2400" dirty="0" err="1"/>
              <a:t>Vercel</a:t>
            </a:r>
            <a:r>
              <a:rPr lang="en-US" sz="2400" dirty="0"/>
              <a:t> or Render)</a:t>
            </a:r>
          </a:p>
          <a:p>
            <a:r>
              <a:rPr lang="en-US" sz="2400" dirty="0"/>
              <a:t>-Difficulty in understanding libraries for the use of Hathor network in real time exchange.</a:t>
            </a:r>
          </a:p>
          <a:p>
            <a:r>
              <a:rPr lang="en-US" sz="2400" dirty="0"/>
              <a:t>-Handling the minting process will require some attention to detail, especially in generating metadata.</a:t>
            </a:r>
          </a:p>
        </p:txBody>
      </p:sp>
    </p:spTree>
    <p:extLst>
      <p:ext uri="{BB962C8B-B14F-4D97-AF65-F5344CB8AC3E}">
        <p14:creationId xmlns:p14="http://schemas.microsoft.com/office/powerpoint/2010/main" val="42346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E921-2490-D503-C64D-565802ABAC7F}"/>
              </a:ext>
            </a:extLst>
          </p:cNvPr>
          <p:cNvSpPr>
            <a:spLocks noGrp="1"/>
          </p:cNvSpPr>
          <p:nvPr>
            <p:ph type="title"/>
          </p:nvPr>
        </p:nvSpPr>
        <p:spPr>
          <a:xfrm>
            <a:off x="840186" y="550881"/>
            <a:ext cx="10511627" cy="1012785"/>
          </a:xfrm>
        </p:spPr>
        <p:txBody>
          <a:bodyPr/>
          <a:lstStyle/>
          <a:p>
            <a:pPr algn="l"/>
            <a:r>
              <a:rPr lang="en-US" dirty="0"/>
              <a:t>Know ISSUES?</a:t>
            </a:r>
          </a:p>
        </p:txBody>
      </p:sp>
      <p:sp>
        <p:nvSpPr>
          <p:cNvPr id="3" name="Content Placeholder 2">
            <a:extLst>
              <a:ext uri="{FF2B5EF4-FFF2-40B4-BE49-F238E27FC236}">
                <a16:creationId xmlns:a16="http://schemas.microsoft.com/office/drawing/2014/main" id="{F90757DC-0B3C-3833-D7D3-1FDE90DB3F36}"/>
              </a:ext>
            </a:extLst>
          </p:cNvPr>
          <p:cNvSpPr>
            <a:spLocks noGrp="1"/>
          </p:cNvSpPr>
          <p:nvPr>
            <p:ph sz="quarter" idx="4"/>
          </p:nvPr>
        </p:nvSpPr>
        <p:spPr>
          <a:xfrm>
            <a:off x="733926" y="1846836"/>
            <a:ext cx="10511627" cy="3948557"/>
          </a:xfrm>
        </p:spPr>
        <p:txBody>
          <a:bodyPr>
            <a:normAutofit fontScale="92500"/>
          </a:bodyPr>
          <a:lstStyle/>
          <a:p>
            <a:r>
              <a:rPr lang="en-US" sz="2400" dirty="0"/>
              <a:t>-Telegram Mini App SDK has some limitations in terms of customization and Web3 functionality, meaning you may need workarounds for complex wallet operations.</a:t>
            </a:r>
          </a:p>
          <a:p>
            <a:r>
              <a:rPr lang="en-US" sz="2400" dirty="0"/>
              <a:t>-Hathor Wallet Library is in TypeScript, so minor learning curve if unfamiliar.</a:t>
            </a:r>
          </a:p>
          <a:p>
            <a:r>
              <a:rPr lang="en-US" sz="2400" dirty="0"/>
              <a:t>-It's crucial to build a very user-friendly interface for users transactions functionality.</a:t>
            </a:r>
          </a:p>
          <a:p>
            <a:r>
              <a:rPr lang="en-US" sz="2400" dirty="0"/>
              <a:t>-NFT creation metadata needs to be handled with care to ensure correct minting.</a:t>
            </a:r>
          </a:p>
          <a:p>
            <a:r>
              <a:rPr lang="en-US" sz="2400"/>
              <a:t>-Complexities in creation of logic around the group managing transaction bot.</a:t>
            </a:r>
            <a:endParaRPr lang="en-US" sz="2400" dirty="0"/>
          </a:p>
        </p:txBody>
      </p:sp>
    </p:spTree>
    <p:extLst>
      <p:ext uri="{BB962C8B-B14F-4D97-AF65-F5344CB8AC3E}">
        <p14:creationId xmlns:p14="http://schemas.microsoft.com/office/powerpoint/2010/main" val="2715527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0C1B9-1141-FF09-20C5-CC52ACA5DDE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584FCD1-B9D8-5975-2778-FB98415FD61C}"/>
              </a:ext>
            </a:extLst>
          </p:cNvPr>
          <p:cNvSpPr>
            <a:spLocks noGrp="1"/>
          </p:cNvSpPr>
          <p:nvPr>
            <p:ph type="title"/>
          </p:nvPr>
        </p:nvSpPr>
        <p:spPr>
          <a:xfrm>
            <a:off x="378274" y="329939"/>
            <a:ext cx="3873216" cy="338181"/>
          </a:xfrm>
        </p:spPr>
        <p:txBody>
          <a:bodyPr/>
          <a:lstStyle/>
          <a:p>
            <a:pPr algn="l"/>
            <a:r>
              <a:rPr lang="en-US" sz="1800" dirty="0"/>
              <a:t>Hathor Wallet Creation</a:t>
            </a:r>
          </a:p>
        </p:txBody>
      </p:sp>
      <p:sp>
        <p:nvSpPr>
          <p:cNvPr id="11" name="TextBox 10">
            <a:extLst>
              <a:ext uri="{FF2B5EF4-FFF2-40B4-BE49-F238E27FC236}">
                <a16:creationId xmlns:a16="http://schemas.microsoft.com/office/drawing/2014/main" id="{F96884DE-3DF0-E694-1E70-9890D2E28DB6}"/>
              </a:ext>
            </a:extLst>
          </p:cNvPr>
          <p:cNvSpPr txBox="1"/>
          <p:nvPr/>
        </p:nvSpPr>
        <p:spPr>
          <a:xfrm>
            <a:off x="10131307" y="348793"/>
            <a:ext cx="1532792" cy="369332"/>
          </a:xfrm>
          <a:prstGeom prst="rect">
            <a:avLst/>
          </a:prstGeom>
          <a:noFill/>
        </p:spPr>
        <p:txBody>
          <a:bodyPr wrap="none" rtlCol="0">
            <a:spAutoFit/>
          </a:bodyPr>
          <a:lstStyle/>
          <a:p>
            <a:r>
              <a:rPr lang="en-US" dirty="0">
                <a:solidFill>
                  <a:schemeClr val="accent3">
                    <a:lumMod val="75000"/>
                  </a:schemeClr>
                </a:solidFill>
              </a:rPr>
              <a:t>Reference: </a:t>
            </a:r>
            <a:r>
              <a:rPr lang="en-US" dirty="0">
                <a:solidFill>
                  <a:schemeClr val="accent3">
                    <a:lumMod val="75000"/>
                  </a:schemeClr>
                </a:solidFill>
                <a:hlinkClick r:id="rId2"/>
              </a:rPr>
              <a:t>[1]</a:t>
            </a:r>
            <a:endParaRPr lang="en-US" dirty="0">
              <a:solidFill>
                <a:schemeClr val="accent3">
                  <a:lumMod val="75000"/>
                </a:schemeClr>
              </a:solidFill>
            </a:endParaRPr>
          </a:p>
        </p:txBody>
      </p:sp>
      <p:pic>
        <p:nvPicPr>
          <p:cNvPr id="13" name="Picture 12">
            <a:extLst>
              <a:ext uri="{FF2B5EF4-FFF2-40B4-BE49-F238E27FC236}">
                <a16:creationId xmlns:a16="http://schemas.microsoft.com/office/drawing/2014/main" id="{519FF1D6-FCE7-B2DD-72FC-CF640FFC2ED8}"/>
              </a:ext>
            </a:extLst>
          </p:cNvPr>
          <p:cNvPicPr>
            <a:picLocks noChangeAspect="1"/>
          </p:cNvPicPr>
          <p:nvPr/>
        </p:nvPicPr>
        <p:blipFill>
          <a:blip r:embed="rId3"/>
          <a:srcRect b="38282"/>
          <a:stretch/>
        </p:blipFill>
        <p:spPr>
          <a:xfrm>
            <a:off x="771832" y="1225486"/>
            <a:ext cx="3086100" cy="4232634"/>
          </a:xfrm>
          <a:prstGeom prst="rect">
            <a:avLst/>
          </a:prstGeom>
        </p:spPr>
      </p:pic>
      <p:pic>
        <p:nvPicPr>
          <p:cNvPr id="15" name="Picture 14">
            <a:extLst>
              <a:ext uri="{FF2B5EF4-FFF2-40B4-BE49-F238E27FC236}">
                <a16:creationId xmlns:a16="http://schemas.microsoft.com/office/drawing/2014/main" id="{B69FBF7C-2883-1894-6090-2D7FE00C6365}"/>
              </a:ext>
            </a:extLst>
          </p:cNvPr>
          <p:cNvPicPr>
            <a:picLocks noChangeAspect="1"/>
          </p:cNvPicPr>
          <p:nvPr/>
        </p:nvPicPr>
        <p:blipFill>
          <a:blip r:embed="rId4"/>
          <a:stretch>
            <a:fillRect/>
          </a:stretch>
        </p:blipFill>
        <p:spPr>
          <a:xfrm>
            <a:off x="4251490" y="1299111"/>
            <a:ext cx="1838423" cy="4085384"/>
          </a:xfrm>
          <a:prstGeom prst="rect">
            <a:avLst/>
          </a:prstGeom>
        </p:spPr>
      </p:pic>
      <p:pic>
        <p:nvPicPr>
          <p:cNvPr id="17" name="Picture 16">
            <a:extLst>
              <a:ext uri="{FF2B5EF4-FFF2-40B4-BE49-F238E27FC236}">
                <a16:creationId xmlns:a16="http://schemas.microsoft.com/office/drawing/2014/main" id="{327D6AB9-9CF6-F63F-3C09-AEAB4A942393}"/>
              </a:ext>
            </a:extLst>
          </p:cNvPr>
          <p:cNvPicPr>
            <a:picLocks noChangeAspect="1"/>
          </p:cNvPicPr>
          <p:nvPr/>
        </p:nvPicPr>
        <p:blipFill>
          <a:blip r:embed="rId5"/>
          <a:stretch>
            <a:fillRect/>
          </a:stretch>
        </p:blipFill>
        <p:spPr>
          <a:xfrm>
            <a:off x="6410503" y="1382557"/>
            <a:ext cx="1838424" cy="4085387"/>
          </a:xfrm>
          <a:prstGeom prst="rect">
            <a:avLst/>
          </a:prstGeom>
        </p:spPr>
      </p:pic>
      <p:pic>
        <p:nvPicPr>
          <p:cNvPr id="19" name="Picture 18">
            <a:extLst>
              <a:ext uri="{FF2B5EF4-FFF2-40B4-BE49-F238E27FC236}">
                <a16:creationId xmlns:a16="http://schemas.microsoft.com/office/drawing/2014/main" id="{DB17F84D-B57A-863D-2FBA-4818179B5247}"/>
              </a:ext>
            </a:extLst>
          </p:cNvPr>
          <p:cNvPicPr>
            <a:picLocks noChangeAspect="1"/>
          </p:cNvPicPr>
          <p:nvPr/>
        </p:nvPicPr>
        <p:blipFill>
          <a:blip r:embed="rId6"/>
          <a:stretch>
            <a:fillRect/>
          </a:stretch>
        </p:blipFill>
        <p:spPr>
          <a:xfrm>
            <a:off x="8963074" y="1372734"/>
            <a:ext cx="1838424" cy="4085386"/>
          </a:xfrm>
          <a:prstGeom prst="rect">
            <a:avLst/>
          </a:prstGeom>
        </p:spPr>
      </p:pic>
    </p:spTree>
    <p:extLst>
      <p:ext uri="{BB962C8B-B14F-4D97-AF65-F5344CB8AC3E}">
        <p14:creationId xmlns:p14="http://schemas.microsoft.com/office/powerpoint/2010/main" val="3628876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24199-8F63-ED3A-F669-3828837DC44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BB3111-DD05-641B-DBF6-5E17A2163683}"/>
              </a:ext>
            </a:extLst>
          </p:cNvPr>
          <p:cNvSpPr>
            <a:spLocks noGrp="1"/>
          </p:cNvSpPr>
          <p:nvPr>
            <p:ph type="title"/>
          </p:nvPr>
        </p:nvSpPr>
        <p:spPr>
          <a:xfrm>
            <a:off x="378274" y="329939"/>
            <a:ext cx="3873216" cy="338181"/>
          </a:xfrm>
        </p:spPr>
        <p:txBody>
          <a:bodyPr/>
          <a:lstStyle/>
          <a:p>
            <a:pPr algn="l"/>
            <a:r>
              <a:rPr lang="en-US" sz="1800" dirty="0"/>
              <a:t>Hathor Wallet Creation</a:t>
            </a:r>
          </a:p>
        </p:txBody>
      </p:sp>
      <p:sp>
        <p:nvSpPr>
          <p:cNvPr id="11" name="TextBox 10">
            <a:extLst>
              <a:ext uri="{FF2B5EF4-FFF2-40B4-BE49-F238E27FC236}">
                <a16:creationId xmlns:a16="http://schemas.microsoft.com/office/drawing/2014/main" id="{FEEBB7CD-4AD3-4397-7C41-0D6B524059E7}"/>
              </a:ext>
            </a:extLst>
          </p:cNvPr>
          <p:cNvSpPr txBox="1"/>
          <p:nvPr/>
        </p:nvSpPr>
        <p:spPr>
          <a:xfrm>
            <a:off x="10131307" y="348793"/>
            <a:ext cx="1532792" cy="369332"/>
          </a:xfrm>
          <a:prstGeom prst="rect">
            <a:avLst/>
          </a:prstGeom>
          <a:noFill/>
        </p:spPr>
        <p:txBody>
          <a:bodyPr wrap="none" rtlCol="0">
            <a:spAutoFit/>
          </a:bodyPr>
          <a:lstStyle/>
          <a:p>
            <a:r>
              <a:rPr lang="en-US" dirty="0">
                <a:solidFill>
                  <a:schemeClr val="accent3">
                    <a:lumMod val="75000"/>
                  </a:schemeClr>
                </a:solidFill>
              </a:rPr>
              <a:t>Reference: </a:t>
            </a:r>
            <a:r>
              <a:rPr lang="en-US" dirty="0">
                <a:solidFill>
                  <a:schemeClr val="accent3">
                    <a:lumMod val="75000"/>
                  </a:schemeClr>
                </a:solidFill>
                <a:hlinkClick r:id="rId2"/>
              </a:rPr>
              <a:t>[1]</a:t>
            </a:r>
            <a:endParaRPr lang="en-US" dirty="0">
              <a:solidFill>
                <a:schemeClr val="accent3">
                  <a:lumMod val="75000"/>
                </a:schemeClr>
              </a:solidFill>
            </a:endParaRPr>
          </a:p>
        </p:txBody>
      </p:sp>
      <p:pic>
        <p:nvPicPr>
          <p:cNvPr id="3" name="Picture 2">
            <a:extLst>
              <a:ext uri="{FF2B5EF4-FFF2-40B4-BE49-F238E27FC236}">
                <a16:creationId xmlns:a16="http://schemas.microsoft.com/office/drawing/2014/main" id="{693DC27E-2121-D99E-4814-ED41B9811345}"/>
              </a:ext>
            </a:extLst>
          </p:cNvPr>
          <p:cNvPicPr>
            <a:picLocks noChangeAspect="1"/>
          </p:cNvPicPr>
          <p:nvPr/>
        </p:nvPicPr>
        <p:blipFill>
          <a:blip r:embed="rId3"/>
          <a:stretch>
            <a:fillRect/>
          </a:stretch>
        </p:blipFill>
        <p:spPr>
          <a:xfrm>
            <a:off x="829363" y="1524785"/>
            <a:ext cx="1923264" cy="4273920"/>
          </a:xfrm>
          <a:prstGeom prst="rect">
            <a:avLst/>
          </a:prstGeom>
        </p:spPr>
      </p:pic>
      <p:pic>
        <p:nvPicPr>
          <p:cNvPr id="5" name="Picture 4">
            <a:extLst>
              <a:ext uri="{FF2B5EF4-FFF2-40B4-BE49-F238E27FC236}">
                <a16:creationId xmlns:a16="http://schemas.microsoft.com/office/drawing/2014/main" id="{D9944E30-E686-E297-919A-D35CEA8B1A8A}"/>
              </a:ext>
            </a:extLst>
          </p:cNvPr>
          <p:cNvPicPr>
            <a:picLocks noChangeAspect="1"/>
          </p:cNvPicPr>
          <p:nvPr/>
        </p:nvPicPr>
        <p:blipFill>
          <a:blip r:embed="rId4"/>
          <a:stretch>
            <a:fillRect/>
          </a:stretch>
        </p:blipFill>
        <p:spPr>
          <a:xfrm>
            <a:off x="3110650" y="1440990"/>
            <a:ext cx="1960972" cy="4357715"/>
          </a:xfrm>
          <a:prstGeom prst="rect">
            <a:avLst/>
          </a:prstGeom>
        </p:spPr>
      </p:pic>
      <p:pic>
        <p:nvPicPr>
          <p:cNvPr id="7" name="Picture 6">
            <a:extLst>
              <a:ext uri="{FF2B5EF4-FFF2-40B4-BE49-F238E27FC236}">
                <a16:creationId xmlns:a16="http://schemas.microsoft.com/office/drawing/2014/main" id="{B8EDB856-373A-D686-371B-681B0A1E9D3D}"/>
              </a:ext>
            </a:extLst>
          </p:cNvPr>
          <p:cNvPicPr>
            <a:picLocks noChangeAspect="1"/>
          </p:cNvPicPr>
          <p:nvPr/>
        </p:nvPicPr>
        <p:blipFill>
          <a:blip r:embed="rId5"/>
          <a:stretch>
            <a:fillRect/>
          </a:stretch>
        </p:blipFill>
        <p:spPr>
          <a:xfrm>
            <a:off x="5429645" y="1409563"/>
            <a:ext cx="1960973" cy="4357718"/>
          </a:xfrm>
          <a:prstGeom prst="rect">
            <a:avLst/>
          </a:prstGeom>
        </p:spPr>
      </p:pic>
      <p:pic>
        <p:nvPicPr>
          <p:cNvPr id="10" name="Picture 9">
            <a:extLst>
              <a:ext uri="{FF2B5EF4-FFF2-40B4-BE49-F238E27FC236}">
                <a16:creationId xmlns:a16="http://schemas.microsoft.com/office/drawing/2014/main" id="{BCFB345A-CE2A-36CD-46F3-BB55A896EA88}"/>
              </a:ext>
            </a:extLst>
          </p:cNvPr>
          <p:cNvPicPr>
            <a:picLocks noChangeAspect="1"/>
          </p:cNvPicPr>
          <p:nvPr/>
        </p:nvPicPr>
        <p:blipFill>
          <a:blip r:embed="rId6"/>
          <a:stretch>
            <a:fillRect/>
          </a:stretch>
        </p:blipFill>
        <p:spPr>
          <a:xfrm>
            <a:off x="7880809" y="1409563"/>
            <a:ext cx="1960973" cy="4357718"/>
          </a:xfrm>
          <a:prstGeom prst="rect">
            <a:avLst/>
          </a:prstGeom>
        </p:spPr>
      </p:pic>
    </p:spTree>
    <p:extLst>
      <p:ext uri="{BB962C8B-B14F-4D97-AF65-F5344CB8AC3E}">
        <p14:creationId xmlns:p14="http://schemas.microsoft.com/office/powerpoint/2010/main" val="359540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EE248-388D-5BD8-445B-EEFA076B227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750F290-2BE8-DC18-9936-10ADF8A33422}"/>
              </a:ext>
            </a:extLst>
          </p:cNvPr>
          <p:cNvSpPr>
            <a:spLocks noGrp="1"/>
          </p:cNvSpPr>
          <p:nvPr>
            <p:ph type="title"/>
          </p:nvPr>
        </p:nvSpPr>
        <p:spPr>
          <a:xfrm>
            <a:off x="378274" y="329939"/>
            <a:ext cx="3873216" cy="338181"/>
          </a:xfrm>
        </p:spPr>
        <p:txBody>
          <a:bodyPr/>
          <a:lstStyle/>
          <a:p>
            <a:pPr algn="l"/>
            <a:r>
              <a:rPr lang="en-US" sz="1800" dirty="0"/>
              <a:t>Hathor Wallet Creation</a:t>
            </a:r>
          </a:p>
        </p:txBody>
      </p:sp>
      <p:sp>
        <p:nvSpPr>
          <p:cNvPr id="11" name="TextBox 10">
            <a:extLst>
              <a:ext uri="{FF2B5EF4-FFF2-40B4-BE49-F238E27FC236}">
                <a16:creationId xmlns:a16="http://schemas.microsoft.com/office/drawing/2014/main" id="{5C6D8EF2-17DF-C010-68D0-4C2E7E5BD0F9}"/>
              </a:ext>
            </a:extLst>
          </p:cNvPr>
          <p:cNvSpPr txBox="1"/>
          <p:nvPr/>
        </p:nvSpPr>
        <p:spPr>
          <a:xfrm>
            <a:off x="10131307" y="348793"/>
            <a:ext cx="1532792" cy="369332"/>
          </a:xfrm>
          <a:prstGeom prst="rect">
            <a:avLst/>
          </a:prstGeom>
          <a:noFill/>
        </p:spPr>
        <p:txBody>
          <a:bodyPr wrap="none" rtlCol="0">
            <a:spAutoFit/>
          </a:bodyPr>
          <a:lstStyle/>
          <a:p>
            <a:r>
              <a:rPr lang="en-US" dirty="0">
                <a:solidFill>
                  <a:schemeClr val="accent3">
                    <a:lumMod val="75000"/>
                  </a:schemeClr>
                </a:solidFill>
              </a:rPr>
              <a:t>Reference: </a:t>
            </a:r>
            <a:r>
              <a:rPr lang="en-US" dirty="0">
                <a:solidFill>
                  <a:schemeClr val="accent3">
                    <a:lumMod val="75000"/>
                  </a:schemeClr>
                </a:solidFill>
                <a:hlinkClick r:id="rId2"/>
              </a:rPr>
              <a:t>[1]</a:t>
            </a:r>
            <a:endParaRPr lang="en-US" dirty="0">
              <a:solidFill>
                <a:schemeClr val="accent3">
                  <a:lumMod val="75000"/>
                </a:schemeClr>
              </a:solidFill>
            </a:endParaRPr>
          </a:p>
        </p:txBody>
      </p:sp>
      <p:pic>
        <p:nvPicPr>
          <p:cNvPr id="4" name="Picture 3">
            <a:extLst>
              <a:ext uri="{FF2B5EF4-FFF2-40B4-BE49-F238E27FC236}">
                <a16:creationId xmlns:a16="http://schemas.microsoft.com/office/drawing/2014/main" id="{DDDD6471-CBB2-78F6-225D-6C026E212F32}"/>
              </a:ext>
            </a:extLst>
          </p:cNvPr>
          <p:cNvPicPr>
            <a:picLocks noChangeAspect="1"/>
          </p:cNvPicPr>
          <p:nvPr/>
        </p:nvPicPr>
        <p:blipFill>
          <a:blip r:embed="rId3"/>
          <a:stretch>
            <a:fillRect/>
          </a:stretch>
        </p:blipFill>
        <p:spPr>
          <a:xfrm>
            <a:off x="378274" y="1300899"/>
            <a:ext cx="2027705" cy="4506012"/>
          </a:xfrm>
          <a:prstGeom prst="rect">
            <a:avLst/>
          </a:prstGeom>
        </p:spPr>
      </p:pic>
      <p:pic>
        <p:nvPicPr>
          <p:cNvPr id="9" name="Picture 8">
            <a:extLst>
              <a:ext uri="{FF2B5EF4-FFF2-40B4-BE49-F238E27FC236}">
                <a16:creationId xmlns:a16="http://schemas.microsoft.com/office/drawing/2014/main" id="{A55A8995-E211-C910-F930-83A8E40111AC}"/>
              </a:ext>
            </a:extLst>
          </p:cNvPr>
          <p:cNvPicPr>
            <a:picLocks noChangeAspect="1"/>
          </p:cNvPicPr>
          <p:nvPr/>
        </p:nvPicPr>
        <p:blipFill>
          <a:blip r:embed="rId4"/>
          <a:stretch>
            <a:fillRect/>
          </a:stretch>
        </p:blipFill>
        <p:spPr>
          <a:xfrm>
            <a:off x="2527062" y="1294724"/>
            <a:ext cx="2027705" cy="4506011"/>
          </a:xfrm>
          <a:prstGeom prst="rect">
            <a:avLst/>
          </a:prstGeom>
        </p:spPr>
      </p:pic>
      <p:pic>
        <p:nvPicPr>
          <p:cNvPr id="13" name="Picture 12">
            <a:extLst>
              <a:ext uri="{FF2B5EF4-FFF2-40B4-BE49-F238E27FC236}">
                <a16:creationId xmlns:a16="http://schemas.microsoft.com/office/drawing/2014/main" id="{2BD79442-1BF4-D3D4-9A16-D220598EC75F}"/>
              </a:ext>
            </a:extLst>
          </p:cNvPr>
          <p:cNvPicPr>
            <a:picLocks noChangeAspect="1"/>
          </p:cNvPicPr>
          <p:nvPr/>
        </p:nvPicPr>
        <p:blipFill>
          <a:blip r:embed="rId5"/>
          <a:stretch>
            <a:fillRect/>
          </a:stretch>
        </p:blipFill>
        <p:spPr>
          <a:xfrm>
            <a:off x="4675850" y="1294721"/>
            <a:ext cx="2027706" cy="4506014"/>
          </a:xfrm>
          <a:prstGeom prst="rect">
            <a:avLst/>
          </a:prstGeom>
        </p:spPr>
      </p:pic>
      <p:pic>
        <p:nvPicPr>
          <p:cNvPr id="15" name="Picture 14">
            <a:extLst>
              <a:ext uri="{FF2B5EF4-FFF2-40B4-BE49-F238E27FC236}">
                <a16:creationId xmlns:a16="http://schemas.microsoft.com/office/drawing/2014/main" id="{851F7B7C-993E-01A9-47E0-BFADA8F9B774}"/>
              </a:ext>
            </a:extLst>
          </p:cNvPr>
          <p:cNvPicPr>
            <a:picLocks noChangeAspect="1"/>
          </p:cNvPicPr>
          <p:nvPr/>
        </p:nvPicPr>
        <p:blipFill>
          <a:blip r:embed="rId6"/>
          <a:stretch>
            <a:fillRect/>
          </a:stretch>
        </p:blipFill>
        <p:spPr>
          <a:xfrm>
            <a:off x="6824638" y="1244336"/>
            <a:ext cx="2053159" cy="4562575"/>
          </a:xfrm>
          <a:prstGeom prst="rect">
            <a:avLst/>
          </a:prstGeom>
        </p:spPr>
      </p:pic>
      <p:sp>
        <p:nvSpPr>
          <p:cNvPr id="16" name="TextBox 15">
            <a:extLst>
              <a:ext uri="{FF2B5EF4-FFF2-40B4-BE49-F238E27FC236}">
                <a16:creationId xmlns:a16="http://schemas.microsoft.com/office/drawing/2014/main" id="{73312C17-8608-3C61-E7BD-16F15A0076A4}"/>
              </a:ext>
            </a:extLst>
          </p:cNvPr>
          <p:cNvSpPr txBox="1"/>
          <p:nvPr/>
        </p:nvSpPr>
        <p:spPr>
          <a:xfrm>
            <a:off x="2527062" y="1951348"/>
            <a:ext cx="1067921" cy="369332"/>
          </a:xfrm>
          <a:prstGeom prst="rect">
            <a:avLst/>
          </a:prstGeom>
          <a:noFill/>
        </p:spPr>
        <p:txBody>
          <a:bodyPr wrap="none" rtlCol="0">
            <a:spAutoFit/>
          </a:bodyPr>
          <a:lstStyle/>
          <a:p>
            <a:r>
              <a:rPr lang="en-US" dirty="0">
                <a:solidFill>
                  <a:srgbClr val="FF0000"/>
                </a:solidFill>
              </a:rPr>
              <a:t>Main net</a:t>
            </a:r>
          </a:p>
        </p:txBody>
      </p:sp>
      <p:sp>
        <p:nvSpPr>
          <p:cNvPr id="17" name="TextBox 16">
            <a:extLst>
              <a:ext uri="{FF2B5EF4-FFF2-40B4-BE49-F238E27FC236}">
                <a16:creationId xmlns:a16="http://schemas.microsoft.com/office/drawing/2014/main" id="{9D827EBD-74D8-31F9-2CC3-1A58ABAD8F09}"/>
              </a:ext>
            </a:extLst>
          </p:cNvPr>
          <p:cNvSpPr txBox="1"/>
          <p:nvPr/>
        </p:nvSpPr>
        <p:spPr>
          <a:xfrm>
            <a:off x="4645746" y="6324541"/>
            <a:ext cx="7250703" cy="369332"/>
          </a:xfrm>
          <a:prstGeom prst="rect">
            <a:avLst/>
          </a:prstGeom>
          <a:noFill/>
        </p:spPr>
        <p:txBody>
          <a:bodyPr wrap="none" rtlCol="0">
            <a:spAutoFit/>
          </a:bodyPr>
          <a:lstStyle/>
          <a:p>
            <a:r>
              <a:rPr lang="en-US" dirty="0"/>
              <a:t>Test Net Wallet Address : WXbSvZHVf79k3MbZSv7hBTu4ksVW9mfoks </a:t>
            </a:r>
          </a:p>
        </p:txBody>
      </p:sp>
      <p:pic>
        <p:nvPicPr>
          <p:cNvPr id="19" name="Picture 18">
            <a:extLst>
              <a:ext uri="{FF2B5EF4-FFF2-40B4-BE49-F238E27FC236}">
                <a16:creationId xmlns:a16="http://schemas.microsoft.com/office/drawing/2014/main" id="{5AE8D10B-4A5B-B47B-5C93-CD17FE7C551B}"/>
              </a:ext>
            </a:extLst>
          </p:cNvPr>
          <p:cNvPicPr>
            <a:picLocks noChangeAspect="1"/>
          </p:cNvPicPr>
          <p:nvPr/>
        </p:nvPicPr>
        <p:blipFill>
          <a:blip r:embed="rId7"/>
          <a:stretch>
            <a:fillRect/>
          </a:stretch>
        </p:blipFill>
        <p:spPr>
          <a:xfrm>
            <a:off x="9110077" y="1294722"/>
            <a:ext cx="2030486" cy="4512190"/>
          </a:xfrm>
          <a:prstGeom prst="rect">
            <a:avLst/>
          </a:prstGeom>
        </p:spPr>
      </p:pic>
    </p:spTree>
    <p:extLst>
      <p:ext uri="{BB962C8B-B14F-4D97-AF65-F5344CB8AC3E}">
        <p14:creationId xmlns:p14="http://schemas.microsoft.com/office/powerpoint/2010/main" val="277298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8FA88-75A2-60E2-F7F9-78DF405BFB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672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1556C-188A-57F4-619E-411F4B33C49A}"/>
              </a:ext>
            </a:extLst>
          </p:cNvPr>
          <p:cNvPicPr>
            <a:picLocks noChangeAspect="1"/>
          </p:cNvPicPr>
          <p:nvPr/>
        </p:nvPicPr>
        <p:blipFill>
          <a:blip r:embed="rId2"/>
          <a:stretch>
            <a:fillRect/>
          </a:stretch>
        </p:blipFill>
        <p:spPr>
          <a:xfrm>
            <a:off x="0" y="0"/>
            <a:ext cx="12192000" cy="6858000"/>
          </a:xfrm>
          <a:prstGeom prst="rect">
            <a:avLst/>
          </a:prstGeom>
        </p:spPr>
      </p:pic>
      <p:pic>
        <p:nvPicPr>
          <p:cNvPr id="1026" name="Picture 2" descr="Sotheby's Makes First Crypto Investment, Backing NFT Startup Using Ethereum  Blockchain">
            <a:extLst>
              <a:ext uri="{FF2B5EF4-FFF2-40B4-BE49-F238E27FC236}">
                <a16:creationId xmlns:a16="http://schemas.microsoft.com/office/drawing/2014/main" id="{C248F223-4612-0148-2338-EB525FD8E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458" y="1649348"/>
            <a:ext cx="2027892" cy="202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58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7ECF3B-EFDD-3C79-E5F4-5082568A3C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08210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CC6CE2-3905-B145-89E6-F7A2512BDA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00406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6ECB3F-2462-0912-5D79-928D297068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7059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Key Features of Hathor Network:</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3217520"/>
            <a:ext cx="10850252" cy="3207344"/>
          </a:xfrm>
        </p:spPr>
        <p:txBody>
          <a:bodyPr>
            <a:normAutofit fontScale="70000" lnSpcReduction="20000"/>
          </a:bodyPr>
          <a:lstStyle/>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Custom Tokens</a:t>
            </a:r>
          </a:p>
          <a:p>
            <a:pPr marL="342900" indent="-342900">
              <a:buFont typeface="Arial" panose="020B0604020202020204" pitchFamily="34" charset="0"/>
              <a:buChar char="•"/>
            </a:pPr>
            <a:r>
              <a:rPr lang="en-US" dirty="0"/>
              <a:t>Engaging the audience</a:t>
            </a:r>
          </a:p>
          <a:p>
            <a:pPr marL="342900" indent="-342900">
              <a:buFont typeface="Arial" panose="020B0604020202020204" pitchFamily="34" charset="0"/>
              <a:buChar char="•"/>
            </a:pPr>
            <a:r>
              <a:rPr lang="en-US" dirty="0"/>
              <a:t>Nano Contracts - These are simplified smart contracts that can be configured through a user-friendly wallet interface, eliminating the need for coding knowledge.</a:t>
            </a:r>
          </a:p>
          <a:p>
            <a:pPr marL="342900" indent="-342900">
              <a:buFont typeface="Arial" panose="020B0604020202020204" pitchFamily="34" charset="0"/>
              <a:buChar char="•"/>
            </a:pPr>
            <a:r>
              <a:rPr lang="en-US" dirty="0"/>
              <a:t>Fee-less Transactions</a:t>
            </a:r>
          </a:p>
          <a:p>
            <a:pPr marL="342900" indent="-342900">
              <a:buFont typeface="Arial" panose="020B0604020202020204" pitchFamily="34" charset="0"/>
              <a:buChar char="•"/>
            </a:pPr>
            <a:r>
              <a:rPr lang="en-US" dirty="0"/>
              <a:t>Green Mining - The network supports merged mining with SHA256 coins like Bitcoin, reducing energy consumption and costs. The Hathor Green program further incentivizes environmentally friendly mining practices.</a:t>
            </a:r>
          </a:p>
        </p:txBody>
      </p:sp>
    </p:spTree>
    <p:extLst>
      <p:ext uri="{BB962C8B-B14F-4D97-AF65-F5344CB8AC3E}">
        <p14:creationId xmlns:p14="http://schemas.microsoft.com/office/powerpoint/2010/main" val="3913219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321405" y="0"/>
            <a:ext cx="1659118" cy="503053"/>
          </a:xfrm>
        </p:spPr>
        <p:txBody>
          <a:bodyPr/>
          <a:lstStyle/>
          <a:p>
            <a:r>
              <a:rPr lang="en-US" sz="3000" dirty="0"/>
              <a:t>WEB3</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549862" y="508328"/>
            <a:ext cx="10933075" cy="1332638"/>
          </a:xfrm>
        </p:spPr>
        <p:txBody>
          <a:bodyPr>
            <a:normAutofit/>
          </a:bodyPr>
          <a:lstStyle/>
          <a:p>
            <a:r>
              <a:rPr lang="en-US" sz="2000" b="1" dirty="0"/>
              <a:t>Web3</a:t>
            </a:r>
            <a:r>
              <a:rPr lang="en-US" sz="2000" dirty="0"/>
              <a:t>, or </a:t>
            </a:r>
            <a:r>
              <a:rPr lang="en-US" sz="2000" b="1" dirty="0"/>
              <a:t>Web 3.0</a:t>
            </a:r>
            <a:r>
              <a:rPr lang="en-US" sz="2000" dirty="0"/>
              <a:t>, refers to the next evolution of the internet — a decentralized, user-empowered version built on blockchain and crypto technology. Unlike Web 2.0 (the current internet, dominated by centralized platforms like Google, Facebook, and Amazon), Web3 aims to give control back to users.</a:t>
            </a:r>
          </a:p>
        </p:txBody>
      </p:sp>
      <p:pic>
        <p:nvPicPr>
          <p:cNvPr id="10" name="Picture 9">
            <a:extLst>
              <a:ext uri="{FF2B5EF4-FFF2-40B4-BE49-F238E27FC236}">
                <a16:creationId xmlns:a16="http://schemas.microsoft.com/office/drawing/2014/main" id="{6998ABB6-CAC5-F909-91E4-FD8E544D302A}"/>
              </a:ext>
            </a:extLst>
          </p:cNvPr>
          <p:cNvPicPr>
            <a:picLocks noChangeAspect="1"/>
          </p:cNvPicPr>
          <p:nvPr/>
        </p:nvPicPr>
        <p:blipFill>
          <a:blip r:embed="rId3"/>
          <a:stretch>
            <a:fillRect/>
          </a:stretch>
        </p:blipFill>
        <p:spPr>
          <a:xfrm>
            <a:off x="6875760" y="3638746"/>
            <a:ext cx="5316240" cy="3219254"/>
          </a:xfrm>
          <a:prstGeom prst="rect">
            <a:avLst/>
          </a:prstGeom>
        </p:spPr>
      </p:pic>
      <p:sp>
        <p:nvSpPr>
          <p:cNvPr id="11" name="Text Placeholder 2">
            <a:extLst>
              <a:ext uri="{FF2B5EF4-FFF2-40B4-BE49-F238E27FC236}">
                <a16:creationId xmlns:a16="http://schemas.microsoft.com/office/drawing/2014/main" id="{5AA80BBE-5BF2-DD84-9BCB-C89941AB76EA}"/>
              </a:ext>
            </a:extLst>
          </p:cNvPr>
          <p:cNvSpPr txBox="1">
            <a:spLocks/>
          </p:cNvSpPr>
          <p:nvPr/>
        </p:nvSpPr>
        <p:spPr>
          <a:xfrm>
            <a:off x="549862" y="1825119"/>
            <a:ext cx="6076748" cy="5138292"/>
          </a:xfrm>
          <a:prstGeom prst="rect">
            <a:avLst/>
          </a:prstGeom>
        </p:spPr>
        <p:txBody>
          <a:bodyPr vert="horz" lIns="91440" tIns="0" rIns="91440" bIns="0" rtlCol="0">
            <a:normAutofit fontScale="70000" lnSpcReduction="20000"/>
          </a:bodyPr>
          <a:lstStyle>
            <a:lvl1pPr marL="0" indent="0" algn="l"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347472" indent="-347472" algn="l" defTabSz="914400" rtl="0" eaLnBrk="1" latinLnBrk="0" hangingPunct="1">
              <a:lnSpc>
                <a:spcPct val="100000"/>
              </a:lnSpc>
              <a:spcBef>
                <a:spcPts val="0"/>
              </a:spcBef>
              <a:buFont typeface="Arial" panose="020B0604020202020204" pitchFamily="34" charset="0"/>
              <a:buChar char="•"/>
              <a:defRPr sz="2400" kern="1200">
                <a:solidFill>
                  <a:schemeClr val="accent6"/>
                </a:solidFill>
                <a:latin typeface="+mn-lt"/>
                <a:ea typeface="+mn-ea"/>
                <a:cs typeface="+mn-cs"/>
              </a:defRPr>
            </a:lvl2pPr>
            <a:lvl3pPr marL="685800" indent="-347472" algn="l" defTabSz="914400" rtl="0" eaLnBrk="1" latinLnBrk="0" hangingPunct="1">
              <a:lnSpc>
                <a:spcPct val="100000"/>
              </a:lnSpc>
              <a:spcBef>
                <a:spcPts val="0"/>
              </a:spcBef>
              <a:buFont typeface="Arial" panose="020B0604020202020204" pitchFamily="34" charset="0"/>
              <a:buChar char="•"/>
              <a:defRPr sz="2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Key Concepts of Web3</a:t>
            </a:r>
          </a:p>
          <a:p>
            <a:pPr>
              <a:buFont typeface="+mj-lt"/>
              <a:buAutoNum type="arabicPeriod"/>
            </a:pPr>
            <a:r>
              <a:rPr lang="en-US" b="1" dirty="0"/>
              <a:t>Decentralization</a:t>
            </a:r>
            <a:endParaRPr lang="en-US" dirty="0"/>
          </a:p>
          <a:p>
            <a:pPr marL="742950" lvl="1" indent="-285750">
              <a:buFont typeface="+mj-lt"/>
              <a:buAutoNum type="arabicPeriod"/>
            </a:pPr>
            <a:r>
              <a:rPr lang="en-US" dirty="0"/>
              <a:t>No single entity owns the data or platform.</a:t>
            </a:r>
          </a:p>
          <a:p>
            <a:pPr marL="742950" lvl="1" indent="-285750">
              <a:buFont typeface="+mj-lt"/>
              <a:buAutoNum type="arabicPeriod"/>
            </a:pPr>
            <a:r>
              <a:rPr lang="en-US" dirty="0"/>
              <a:t>Data is stored across peer-to-peer networks, typically on blockchains.</a:t>
            </a:r>
          </a:p>
          <a:p>
            <a:pPr>
              <a:buFont typeface="+mj-lt"/>
              <a:buAutoNum type="arabicPeriod"/>
            </a:pPr>
            <a:r>
              <a:rPr lang="en-US" b="1" dirty="0"/>
              <a:t>Blockchain-Based</a:t>
            </a:r>
            <a:endParaRPr lang="en-US" dirty="0"/>
          </a:p>
          <a:p>
            <a:pPr marL="742950" lvl="1" indent="-285750">
              <a:buFont typeface="+mj-lt"/>
              <a:buAutoNum type="arabicPeriod"/>
            </a:pPr>
            <a:r>
              <a:rPr lang="en-US" dirty="0"/>
              <a:t>Blockchain is the backbone of Web3, enabling trustless and transparent systems.</a:t>
            </a:r>
          </a:p>
          <a:p>
            <a:pPr marL="742950" lvl="1" indent="-285750">
              <a:buFont typeface="+mj-lt"/>
              <a:buAutoNum type="arabicPeriod"/>
            </a:pPr>
            <a:r>
              <a:rPr lang="en-US" dirty="0"/>
              <a:t>Cryptocurrencies and tokens often power interactions.</a:t>
            </a:r>
          </a:p>
          <a:p>
            <a:pPr>
              <a:buFont typeface="+mj-lt"/>
              <a:buAutoNum type="arabicPeriod"/>
            </a:pPr>
            <a:r>
              <a:rPr lang="en-US" b="1" dirty="0"/>
              <a:t>User Ownership</a:t>
            </a:r>
            <a:endParaRPr lang="en-US" dirty="0"/>
          </a:p>
          <a:p>
            <a:pPr marL="742950" lvl="1" indent="-285750">
              <a:buFont typeface="+mj-lt"/>
              <a:buAutoNum type="arabicPeriod"/>
            </a:pPr>
            <a:r>
              <a:rPr lang="en-US" dirty="0"/>
              <a:t>Users own their data, digital identities, and assets (like NFTs).</a:t>
            </a:r>
          </a:p>
          <a:p>
            <a:pPr marL="742950" lvl="1" indent="-285750">
              <a:buFont typeface="+mj-lt"/>
              <a:buAutoNum type="arabicPeriod"/>
            </a:pPr>
            <a:r>
              <a:rPr lang="en-US" dirty="0"/>
              <a:t>Wallets (e.g., MetaMask) act as access points instead of usernames/passwords.</a:t>
            </a:r>
          </a:p>
          <a:p>
            <a:pPr>
              <a:buFont typeface="+mj-lt"/>
              <a:buAutoNum type="arabicPeriod"/>
            </a:pPr>
            <a:r>
              <a:rPr lang="en-US" b="1" dirty="0"/>
              <a:t>Permissionless &amp; Trustless</a:t>
            </a:r>
            <a:endParaRPr lang="en-US" dirty="0"/>
          </a:p>
          <a:p>
            <a:pPr marL="742950" lvl="1" indent="-285750">
              <a:buFont typeface="+mj-lt"/>
              <a:buAutoNum type="arabicPeriod"/>
            </a:pPr>
            <a:r>
              <a:rPr lang="en-US" dirty="0"/>
              <a:t>Anyone can participate without permission.</a:t>
            </a:r>
          </a:p>
          <a:p>
            <a:pPr marL="742950" lvl="1" indent="-285750">
              <a:buFont typeface="+mj-lt"/>
              <a:buAutoNum type="arabicPeriod"/>
            </a:pPr>
            <a:r>
              <a:rPr lang="en-US" dirty="0"/>
              <a:t>No need to trust intermediaries — smart contracts do the work.</a:t>
            </a:r>
          </a:p>
          <a:p>
            <a:pPr>
              <a:buFont typeface="+mj-lt"/>
              <a:buAutoNum type="arabicPeriod"/>
            </a:pPr>
            <a:r>
              <a:rPr lang="en-US" b="1" dirty="0"/>
              <a:t>Token Economy</a:t>
            </a:r>
            <a:endParaRPr lang="en-US" dirty="0"/>
          </a:p>
          <a:p>
            <a:pPr marL="742950" lvl="1" indent="-285750">
              <a:buFont typeface="+mj-lt"/>
              <a:buAutoNum type="arabicPeriod"/>
            </a:pPr>
            <a:r>
              <a:rPr lang="en-US" dirty="0"/>
              <a:t>Web3 projects often include tokens to incentivize participation (e.g., governance, rewards).</a:t>
            </a:r>
          </a:p>
          <a:p>
            <a:pPr>
              <a:buFont typeface="+mj-lt"/>
              <a:buAutoNum type="arabicPeriod"/>
            </a:pPr>
            <a:r>
              <a:rPr lang="en-US" b="1" dirty="0"/>
              <a:t>Smart Contracts</a:t>
            </a:r>
            <a:endParaRPr lang="en-US" dirty="0"/>
          </a:p>
          <a:p>
            <a:pPr marL="742950" lvl="1" indent="-285750">
              <a:buFont typeface="+mj-lt"/>
              <a:buAutoNum type="arabicPeriod"/>
            </a:pPr>
            <a:r>
              <a:rPr lang="en-US" dirty="0"/>
              <a:t>Self-executing code on blockchains that enforce rules automatically.</a:t>
            </a:r>
          </a:p>
          <a:p>
            <a:endParaRPr lang="en-US" dirty="0"/>
          </a:p>
        </p:txBody>
      </p:sp>
      <p:sp>
        <p:nvSpPr>
          <p:cNvPr id="12" name="TextBox 11">
            <a:extLst>
              <a:ext uri="{FF2B5EF4-FFF2-40B4-BE49-F238E27FC236}">
                <a16:creationId xmlns:a16="http://schemas.microsoft.com/office/drawing/2014/main" id="{F079C5D0-0677-029E-846F-21BF534081E0}"/>
              </a:ext>
            </a:extLst>
          </p:cNvPr>
          <p:cNvSpPr txBox="1"/>
          <p:nvPr/>
        </p:nvSpPr>
        <p:spPr>
          <a:xfrm>
            <a:off x="9950145" y="32448"/>
            <a:ext cx="1532792" cy="369332"/>
          </a:xfrm>
          <a:prstGeom prst="rect">
            <a:avLst/>
          </a:prstGeom>
          <a:noFill/>
        </p:spPr>
        <p:txBody>
          <a:bodyPr wrap="none" rtlCol="0">
            <a:spAutoFit/>
          </a:bodyPr>
          <a:lstStyle/>
          <a:p>
            <a:r>
              <a:rPr lang="en-US" dirty="0">
                <a:solidFill>
                  <a:schemeClr val="accent6">
                    <a:lumMod val="75000"/>
                  </a:schemeClr>
                </a:solidFill>
              </a:rPr>
              <a:t>Reference: </a:t>
            </a:r>
            <a:r>
              <a:rPr lang="en-US" dirty="0">
                <a:solidFill>
                  <a:schemeClr val="accent6">
                    <a:lumMod val="75000"/>
                  </a:schemeClr>
                </a:solidFill>
                <a:hlinkClick r:id="rId4"/>
              </a:rPr>
              <a:t>[1]</a:t>
            </a:r>
            <a:endParaRPr lang="en-US" dirty="0">
              <a:solidFill>
                <a:schemeClr val="accent6">
                  <a:lumMod val="75000"/>
                </a:schemeClr>
              </a:solidFill>
            </a:endParaRPr>
          </a:p>
        </p:txBody>
      </p:sp>
    </p:spTree>
    <p:extLst>
      <p:ext uri="{BB962C8B-B14F-4D97-AF65-F5344CB8AC3E}">
        <p14:creationId xmlns:p14="http://schemas.microsoft.com/office/powerpoint/2010/main" val="2952923800"/>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purl.org/dc/dcmitype/"/>
    <ds:schemaRef ds:uri="http://schemas.openxmlformats.org/package/2006/metadata/core-properties"/>
    <ds:schemaRef ds:uri="http://purl.org/dc/elements/1.1/"/>
    <ds:schemaRef ds:uri="http://purl.org/dc/terms/"/>
    <ds:schemaRef ds:uri="http://schemas.microsoft.com/office/2006/documentManagement/types"/>
    <ds:schemaRef ds:uri="71af3243-3dd4-4a8d-8c0d-dd76da1f02a5"/>
    <ds:schemaRef ds:uri="16c05727-aa75-4e4a-9b5f-8a80a1165891"/>
    <ds:schemaRef ds:uri="http://schemas.microsoft.com/office/infopath/2007/PartnerControls"/>
    <ds:schemaRef ds:uri="http://schemas.microsoft.com/office/2006/metadata/properties"/>
    <ds:schemaRef ds:uri="230e9df3-be65-4c73-a93b-d1236ebd677e"/>
    <ds:schemaRef ds:uri="http://schemas.microsoft.com/sharepoint/v3"/>
    <ds:schemaRef ds:uri="http://www.w3.org/XML/1998/namespace"/>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{E6EFC518-89FE-480E-81D9-98B7D5ED6739}tf78438558_win32</Template>
  <TotalTime>1292</TotalTime>
  <Words>1563</Words>
  <Application>Microsoft Office PowerPoint</Application>
  <PresentationFormat>Widescreen</PresentationFormat>
  <Paragraphs>140</Paragraphs>
  <Slides>25</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-apple-system</vt:lpstr>
      <vt:lpstr>Arial</vt:lpstr>
      <vt:lpstr>Arial Black</vt:lpstr>
      <vt:lpstr>Calibri</vt:lpstr>
      <vt:lpstr>family</vt:lpstr>
      <vt:lpstr>Sabon Next LT</vt:lpstr>
      <vt:lpstr>Times New Roman</vt:lpstr>
      <vt:lpstr>ui-monospace</vt:lpstr>
      <vt:lpstr>var(--fontStack-monospace, ui-monospace, SFMono-Regular, SF Mono, Menlo, Consolas, Liberation Mono, monospace)</vt:lpstr>
      <vt:lpstr>Custom</vt:lpstr>
      <vt:lpstr>HaTHOR NETWORK</vt:lpstr>
      <vt:lpstr>The power of communication</vt:lpstr>
      <vt:lpstr>PowerPoint Presentation</vt:lpstr>
      <vt:lpstr>PowerPoint Presentation</vt:lpstr>
      <vt:lpstr>PowerPoint Presentation</vt:lpstr>
      <vt:lpstr>PowerPoint Presentation</vt:lpstr>
      <vt:lpstr>PowerPoint Presentation</vt:lpstr>
      <vt:lpstr>Key Features of Hathor Network:</vt:lpstr>
      <vt:lpstr>WEB3</vt:lpstr>
      <vt:lpstr>Telegram MINI Apps</vt:lpstr>
      <vt:lpstr>Testnet</vt:lpstr>
      <vt:lpstr>IDEA</vt:lpstr>
      <vt:lpstr>Hathor Wallet Library</vt:lpstr>
      <vt:lpstr>What We need to build</vt:lpstr>
      <vt:lpstr>What we are upto!</vt:lpstr>
      <vt:lpstr>Example :</vt:lpstr>
      <vt:lpstr>Example :</vt:lpstr>
      <vt:lpstr>Core Functionality to build</vt:lpstr>
      <vt:lpstr>Good to have!</vt:lpstr>
      <vt:lpstr>Constraints</vt:lpstr>
      <vt:lpstr>Know ISSUES?</vt:lpstr>
      <vt:lpstr>Hathor Wallet Creation</vt:lpstr>
      <vt:lpstr>Hathor Wallet Creation</vt:lpstr>
      <vt:lpstr>Hathor Wallet Creation</vt:lpstr>
      <vt:lpstr>Thank  you</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Shashank N</dc:creator>
  <cp:lastModifiedBy>Shashank N</cp:lastModifiedBy>
  <cp:revision>5</cp:revision>
  <dcterms:created xsi:type="dcterms:W3CDTF">2025-04-05T16:24:06Z</dcterms:created>
  <dcterms:modified xsi:type="dcterms:W3CDTF">2025-04-19T14:39:10Z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